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62" r:id="rId2"/>
    <p:sldId id="287" r:id="rId3"/>
    <p:sldId id="284" r:id="rId4"/>
    <p:sldId id="290" r:id="rId5"/>
    <p:sldId id="291" r:id="rId6"/>
    <p:sldId id="289" r:id="rId7"/>
    <p:sldId id="292" r:id="rId8"/>
    <p:sldId id="263" r:id="rId9"/>
  </p:sldIdLst>
  <p:sldSz cx="18291175" cy="10288588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66" userDrawn="1">
          <p15:clr>
            <a:srgbClr val="A4A3A4"/>
          </p15:clr>
        </p15:guide>
        <p15:guide id="2" pos="10887" userDrawn="1">
          <p15:clr>
            <a:srgbClr val="A4A3A4"/>
          </p15:clr>
        </p15:guide>
        <p15:guide id="3" pos="6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1A67"/>
    <a:srgbClr val="FBD345"/>
    <a:srgbClr val="4C526D"/>
    <a:srgbClr val="DFDFDF"/>
    <a:srgbClr val="003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88" autoAdjust="0"/>
    <p:restoredTop sz="94646" autoAdjust="0"/>
  </p:normalViewPr>
  <p:slideViewPr>
    <p:cSldViewPr snapToGrid="0" snapToObjects="1" showGuides="1">
      <p:cViewPr varScale="1">
        <p:scale>
          <a:sx n="48" d="100"/>
          <a:sy n="48" d="100"/>
        </p:scale>
        <p:origin x="-720" y="-84"/>
      </p:cViewPr>
      <p:guideLst>
        <p:guide orient="horz" pos="1766"/>
        <p:guide pos="10887"/>
        <p:guide pos="6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07BA6-1FF9-4AEE-9801-20CF9F12C5EF}" type="datetimeFigureOut">
              <a:rPr lang="ru-RU" smtClean="0"/>
              <a:t>24.09.2019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9BE69-EDD1-408F-BFD1-C2F35AD1C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82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397" y="1683804"/>
            <a:ext cx="13718381" cy="3581953"/>
          </a:xfrm>
        </p:spPr>
        <p:txBody>
          <a:bodyPr anchor="b"/>
          <a:lstStyle>
            <a:lvl1pPr algn="ctr">
              <a:defRPr sz="900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397" y="5403891"/>
            <a:ext cx="13718381" cy="2484026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91" indent="0" algn="ctr">
              <a:buNone/>
              <a:defRPr sz="3000"/>
            </a:lvl2pPr>
            <a:lvl3pPr marL="1371783" indent="0" algn="ctr">
              <a:buNone/>
              <a:defRPr sz="2700"/>
            </a:lvl3pPr>
            <a:lvl4pPr marL="2057674" indent="0" algn="ctr">
              <a:buNone/>
              <a:defRPr sz="2400"/>
            </a:lvl4pPr>
            <a:lvl5pPr marL="2743566" indent="0" algn="ctr">
              <a:buNone/>
              <a:defRPr sz="2400"/>
            </a:lvl5pPr>
            <a:lvl6pPr marL="3429457" indent="0" algn="ctr">
              <a:buNone/>
              <a:defRPr sz="2400"/>
            </a:lvl6pPr>
            <a:lvl7pPr marL="4115349" indent="0" algn="ctr">
              <a:buNone/>
              <a:defRPr sz="2400"/>
            </a:lvl7pPr>
            <a:lvl8pPr marL="4801240" indent="0" algn="ctr">
              <a:buNone/>
              <a:defRPr sz="2400"/>
            </a:lvl8pPr>
            <a:lvl9pPr marL="5487132" indent="0" algn="ctr">
              <a:buNone/>
              <a:defRPr sz="2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2EA66-DBCD-4557-A1FB-C85D2E288356}" type="datetime1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6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E9F-67DE-4A8B-B8C2-0A8301D6CC7E}" type="datetime1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714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9622" y="547772"/>
            <a:ext cx="3944035" cy="871910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518" y="547772"/>
            <a:ext cx="11603464" cy="8719103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9BDF4-E1F7-4366-AC46-30979730C728}" type="datetime1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569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756E0-02D7-4491-B3BE-EA9DFB3CBC75}" type="datetime1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707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992" y="2565004"/>
            <a:ext cx="15776138" cy="4279766"/>
          </a:xfrm>
        </p:spPr>
        <p:txBody>
          <a:bodyPr anchor="b"/>
          <a:lstStyle>
            <a:lvl1pPr>
              <a:defRPr sz="900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992" y="6885258"/>
            <a:ext cx="15776138" cy="225062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91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783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6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56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45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534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12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713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D3974-D347-4592-8A50-99ACECD25300}" type="datetime1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20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518" y="2738860"/>
            <a:ext cx="7773749" cy="652801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9908" y="2738860"/>
            <a:ext cx="7773749" cy="652801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88154-D0EF-4F19-8779-B2352D528B31}" type="datetime1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228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547773"/>
            <a:ext cx="15776138" cy="198865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901" y="2522134"/>
            <a:ext cx="7738024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91" indent="0">
              <a:buNone/>
              <a:defRPr sz="3000" b="1"/>
            </a:lvl2pPr>
            <a:lvl3pPr marL="1371783" indent="0">
              <a:buNone/>
              <a:defRPr sz="2700" b="1"/>
            </a:lvl3pPr>
            <a:lvl4pPr marL="2057674" indent="0">
              <a:buNone/>
              <a:defRPr sz="2400" b="1"/>
            </a:lvl4pPr>
            <a:lvl5pPr marL="2743566" indent="0">
              <a:buNone/>
              <a:defRPr sz="2400" b="1"/>
            </a:lvl5pPr>
            <a:lvl6pPr marL="3429457" indent="0">
              <a:buNone/>
              <a:defRPr sz="2400" b="1"/>
            </a:lvl6pPr>
            <a:lvl7pPr marL="4115349" indent="0">
              <a:buNone/>
              <a:defRPr sz="2400" b="1"/>
            </a:lvl7pPr>
            <a:lvl8pPr marL="4801240" indent="0">
              <a:buNone/>
              <a:defRPr sz="2400" b="1"/>
            </a:lvl8pPr>
            <a:lvl9pPr marL="5487132" indent="0">
              <a:buNone/>
              <a:defRPr sz="24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901" y="3758193"/>
            <a:ext cx="7738024" cy="552773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9907" y="2522134"/>
            <a:ext cx="7776132" cy="123605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91" indent="0">
              <a:buNone/>
              <a:defRPr sz="3000" b="1"/>
            </a:lvl2pPr>
            <a:lvl3pPr marL="1371783" indent="0">
              <a:buNone/>
              <a:defRPr sz="2700" b="1"/>
            </a:lvl3pPr>
            <a:lvl4pPr marL="2057674" indent="0">
              <a:buNone/>
              <a:defRPr sz="2400" b="1"/>
            </a:lvl4pPr>
            <a:lvl5pPr marL="2743566" indent="0">
              <a:buNone/>
              <a:defRPr sz="2400" b="1"/>
            </a:lvl5pPr>
            <a:lvl6pPr marL="3429457" indent="0">
              <a:buNone/>
              <a:defRPr sz="2400" b="1"/>
            </a:lvl6pPr>
            <a:lvl7pPr marL="4115349" indent="0">
              <a:buNone/>
              <a:defRPr sz="2400" b="1"/>
            </a:lvl7pPr>
            <a:lvl8pPr marL="4801240" indent="0">
              <a:buNone/>
              <a:defRPr sz="2400" b="1"/>
            </a:lvl8pPr>
            <a:lvl9pPr marL="5487132" indent="0">
              <a:buNone/>
              <a:defRPr sz="2400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9907" y="3758193"/>
            <a:ext cx="7776132" cy="552773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214E-0FD6-40C0-89C2-FE61BB3B9550}" type="datetime1">
              <a:rPr lang="ru-RU" smtClean="0"/>
              <a:t>24.09.2019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002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ECFFE-0CDE-4D2E-BAC6-FFC98F18CBC1}" type="datetime1">
              <a:rPr lang="ru-RU" smtClean="0"/>
              <a:t>24.09.2019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873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9FB13-7836-4ED8-909A-2959EBC5D3F8}" type="datetime1">
              <a:rPr lang="ru-RU" smtClean="0"/>
              <a:t>24.09.2019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88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685906"/>
            <a:ext cx="5899380" cy="2400671"/>
          </a:xfrm>
        </p:spPr>
        <p:txBody>
          <a:bodyPr anchor="b"/>
          <a:lstStyle>
            <a:lvl1pPr>
              <a:defRPr sz="480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6132" y="1481367"/>
            <a:ext cx="9259907" cy="7311566"/>
          </a:xfrm>
        </p:spPr>
        <p:txBody>
          <a:bodyPr/>
          <a:lstStyle>
            <a:lvl1pPr>
              <a:defRPr sz="4801"/>
            </a:lvl1pPr>
            <a:lvl2pPr>
              <a:defRPr sz="4201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901" y="3086576"/>
            <a:ext cx="5899380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91" indent="0">
              <a:buNone/>
              <a:defRPr sz="2100"/>
            </a:lvl2pPr>
            <a:lvl3pPr marL="1371783" indent="0">
              <a:buNone/>
              <a:defRPr sz="1800"/>
            </a:lvl3pPr>
            <a:lvl4pPr marL="2057674" indent="0">
              <a:buNone/>
              <a:defRPr sz="1500"/>
            </a:lvl4pPr>
            <a:lvl5pPr marL="2743566" indent="0">
              <a:buNone/>
              <a:defRPr sz="1500"/>
            </a:lvl5pPr>
            <a:lvl6pPr marL="3429457" indent="0">
              <a:buNone/>
              <a:defRPr sz="1500"/>
            </a:lvl6pPr>
            <a:lvl7pPr marL="4115349" indent="0">
              <a:buNone/>
              <a:defRPr sz="1500"/>
            </a:lvl7pPr>
            <a:lvl8pPr marL="4801240" indent="0">
              <a:buNone/>
              <a:defRPr sz="1500"/>
            </a:lvl8pPr>
            <a:lvl9pPr marL="5487132" indent="0">
              <a:buNone/>
              <a:defRPr sz="15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B79E2-E163-439C-BA33-92FA4D782878}" type="datetime1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512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901" y="685906"/>
            <a:ext cx="5899380" cy="2400671"/>
          </a:xfrm>
        </p:spPr>
        <p:txBody>
          <a:bodyPr anchor="b"/>
          <a:lstStyle>
            <a:lvl1pPr>
              <a:defRPr sz="480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6132" y="1481367"/>
            <a:ext cx="9259907" cy="7311566"/>
          </a:xfrm>
        </p:spPr>
        <p:txBody>
          <a:bodyPr anchor="t"/>
          <a:lstStyle>
            <a:lvl1pPr marL="0" indent="0">
              <a:buNone/>
              <a:defRPr sz="4801"/>
            </a:lvl1pPr>
            <a:lvl2pPr marL="685891" indent="0">
              <a:buNone/>
              <a:defRPr sz="4201"/>
            </a:lvl2pPr>
            <a:lvl3pPr marL="1371783" indent="0">
              <a:buNone/>
              <a:defRPr sz="3600"/>
            </a:lvl3pPr>
            <a:lvl4pPr marL="2057674" indent="0">
              <a:buNone/>
              <a:defRPr sz="3000"/>
            </a:lvl4pPr>
            <a:lvl5pPr marL="2743566" indent="0">
              <a:buNone/>
              <a:defRPr sz="3000"/>
            </a:lvl5pPr>
            <a:lvl6pPr marL="3429457" indent="0">
              <a:buNone/>
              <a:defRPr sz="3000"/>
            </a:lvl6pPr>
            <a:lvl7pPr marL="4115349" indent="0">
              <a:buNone/>
              <a:defRPr sz="3000"/>
            </a:lvl7pPr>
            <a:lvl8pPr marL="4801240" indent="0">
              <a:buNone/>
              <a:defRPr sz="3000"/>
            </a:lvl8pPr>
            <a:lvl9pPr marL="5487132" indent="0">
              <a:buNone/>
              <a:defRPr sz="3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901" y="3086576"/>
            <a:ext cx="5899380" cy="5718265"/>
          </a:xfrm>
        </p:spPr>
        <p:txBody>
          <a:bodyPr/>
          <a:lstStyle>
            <a:lvl1pPr marL="0" indent="0">
              <a:buNone/>
              <a:defRPr sz="2400"/>
            </a:lvl1pPr>
            <a:lvl2pPr marL="685891" indent="0">
              <a:buNone/>
              <a:defRPr sz="2100"/>
            </a:lvl2pPr>
            <a:lvl3pPr marL="1371783" indent="0">
              <a:buNone/>
              <a:defRPr sz="1800"/>
            </a:lvl3pPr>
            <a:lvl4pPr marL="2057674" indent="0">
              <a:buNone/>
              <a:defRPr sz="1500"/>
            </a:lvl4pPr>
            <a:lvl5pPr marL="2743566" indent="0">
              <a:buNone/>
              <a:defRPr sz="1500"/>
            </a:lvl5pPr>
            <a:lvl6pPr marL="3429457" indent="0">
              <a:buNone/>
              <a:defRPr sz="1500"/>
            </a:lvl6pPr>
            <a:lvl7pPr marL="4115349" indent="0">
              <a:buNone/>
              <a:defRPr sz="1500"/>
            </a:lvl7pPr>
            <a:lvl8pPr marL="4801240" indent="0">
              <a:buNone/>
              <a:defRPr sz="1500"/>
            </a:lvl8pPr>
            <a:lvl9pPr marL="5487132" indent="0">
              <a:buNone/>
              <a:defRPr sz="1500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6FF61-B9EF-49E5-B3BB-E776B53231C9}" type="datetime1">
              <a:rPr lang="ru-RU" smtClean="0"/>
              <a:t>24.09.2019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908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519" y="547773"/>
            <a:ext cx="15776138" cy="19886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519" y="2738860"/>
            <a:ext cx="15776138" cy="6528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518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3FF54-AD14-4C79-9579-11F54FBA82CC}" type="datetime1">
              <a:rPr lang="ru-RU" smtClean="0"/>
              <a:t>24.09.2019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8952" y="9535998"/>
            <a:ext cx="6173272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81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0F5BD-9916-EA43-8BFE-1D3F16D916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116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1371783" rtl="0" eaLnBrk="1" latinLnBrk="0" hangingPunct="1">
        <a:lnSpc>
          <a:spcPct val="90000"/>
        </a:lnSpc>
        <a:spcBef>
          <a:spcPct val="0"/>
        </a:spcBef>
        <a:buNone/>
        <a:defRPr sz="6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46" indent="-342946" algn="l" defTabSz="1371783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1" kern="1200">
          <a:solidFill>
            <a:schemeClr val="tx1"/>
          </a:solidFill>
          <a:latin typeface="+mn-lt"/>
          <a:ea typeface="+mn-ea"/>
          <a:cs typeface="+mn-cs"/>
        </a:defRPr>
      </a:lvl1pPr>
      <a:lvl2pPr marL="1028837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729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620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511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2403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8294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4186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30077" indent="-342946" algn="l" defTabSz="1371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91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783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674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566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457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5349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1240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7132" algn="l" defTabSz="137178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zakupki.gov.ru/epz/main/public/document/view.html?sectionId=920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Рисунок 103">
            <a:extLst>
              <a:ext uri="{FF2B5EF4-FFF2-40B4-BE49-F238E27FC236}">
                <a16:creationId xmlns:a16="http://schemas.microsoft.com/office/drawing/2014/main" xmlns="" id="{89484C61-36D5-9A4B-9FE8-D3897292A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5746" y="4384737"/>
            <a:ext cx="5045429" cy="5962780"/>
          </a:xfrm>
          <a:prstGeom prst="rect">
            <a:avLst/>
          </a:prstGeom>
        </p:spPr>
      </p:pic>
      <p:pic>
        <p:nvPicPr>
          <p:cNvPr id="194" name="Рисунок 193">
            <a:extLst>
              <a:ext uri="{FF2B5EF4-FFF2-40B4-BE49-F238E27FC236}">
                <a16:creationId xmlns:a16="http://schemas.microsoft.com/office/drawing/2014/main" xmlns="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991" t="5200" r="7398" b="10697"/>
          <a:stretch/>
        </p:blipFill>
        <p:spPr>
          <a:xfrm>
            <a:off x="35116366" y="270369"/>
            <a:ext cx="2059719" cy="1932143"/>
          </a:xfrm>
          <a:prstGeom prst="rect">
            <a:avLst/>
          </a:prstGeom>
        </p:spPr>
      </p:pic>
      <p:sp>
        <p:nvSpPr>
          <p:cNvPr id="81" name="TextBox 3">
            <a:extLst>
              <a:ext uri="{FF2B5EF4-FFF2-40B4-BE49-F238E27FC236}">
                <a16:creationId xmlns:a16="http://schemas.microsoft.com/office/drawing/2014/main" xmlns="" id="{4FFCAE0F-8104-7944-8ED3-07535FC12E94}"/>
              </a:ext>
            </a:extLst>
          </p:cNvPr>
          <p:cNvSpPr txBox="1"/>
          <p:nvPr/>
        </p:nvSpPr>
        <p:spPr>
          <a:xfrm>
            <a:off x="1044575" y="8686989"/>
            <a:ext cx="13468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583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9166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749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8332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914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7497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2080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6663" algn="l" defTabSz="1829166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Москва</a:t>
            </a:r>
          </a:p>
          <a:p>
            <a:r>
              <a:rPr lang="ru-RU" sz="24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 г.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8C6CCAE-00EF-AB4D-B465-D1FF1BCFFF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33" y="404032"/>
            <a:ext cx="8714055" cy="8323110"/>
          </a:xfrm>
          <a:prstGeom prst="ellipse">
            <a:avLst/>
          </a:prstGeom>
        </p:spPr>
      </p:pic>
      <p:sp>
        <p:nvSpPr>
          <p:cNvPr id="106" name="Овал 105">
            <a:extLst>
              <a:ext uri="{FF2B5EF4-FFF2-40B4-BE49-F238E27FC236}">
                <a16:creationId xmlns:a16="http://schemas.microsoft.com/office/drawing/2014/main" xmlns="" id="{AA58E55F-7294-064F-80BD-26350B944B06}"/>
              </a:ext>
            </a:extLst>
          </p:cNvPr>
          <p:cNvSpPr/>
          <p:nvPr/>
        </p:nvSpPr>
        <p:spPr>
          <a:xfrm>
            <a:off x="3810114" y="5323345"/>
            <a:ext cx="2589930" cy="25899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5EB67F2B-8940-5044-BE54-3057D5DFF918}"/>
              </a:ext>
            </a:extLst>
          </p:cNvPr>
          <p:cNvSpPr txBox="1"/>
          <p:nvPr/>
        </p:nvSpPr>
        <p:spPr>
          <a:xfrm>
            <a:off x="13935587" y="1062935"/>
            <a:ext cx="334752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3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</a:t>
            </a:r>
            <a:r>
              <a:rPr lang="ru-RU" sz="23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endParaRPr lang="en-US" sz="23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9" name="Прямоугольник 5">
            <a:extLst>
              <a:ext uri="{FF2B5EF4-FFF2-40B4-BE49-F238E27FC236}">
                <a16:creationId xmlns:a16="http://schemas.microsoft.com/office/drawing/2014/main" xmlns="" id="{C55001C9-A493-F443-84AA-D7AA883B2404}"/>
              </a:ext>
            </a:extLst>
          </p:cNvPr>
          <p:cNvSpPr/>
          <p:nvPr/>
        </p:nvSpPr>
        <p:spPr>
          <a:xfrm>
            <a:off x="16375101" y="1565946"/>
            <a:ext cx="3672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63EEFAF-4B4D-A147-BF81-871B5796C0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057" t="19524" r="11068" b="18408"/>
          <a:stretch/>
        </p:blipFill>
        <p:spPr>
          <a:xfrm>
            <a:off x="4120305" y="6006046"/>
            <a:ext cx="2048481" cy="1224528"/>
          </a:xfrm>
          <a:prstGeom prst="rect">
            <a:avLst/>
          </a:prstGeom>
        </p:spPr>
      </p:pic>
      <p:sp>
        <p:nvSpPr>
          <p:cNvPr id="79" name="TextBox 1">
            <a:extLst>
              <a:ext uri="{FF2B5EF4-FFF2-40B4-BE49-F238E27FC236}">
                <a16:creationId xmlns:a16="http://schemas.microsoft.com/office/drawing/2014/main" xmlns="" id="{7BADC542-2BB6-C945-B053-FD9A72C4B0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1498" y="7071142"/>
            <a:ext cx="9469677" cy="161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37181" tIns="68590" rIns="137181" bIns="68590">
            <a:spAutoFit/>
          </a:bodyPr>
          <a:lstStyle/>
          <a:p>
            <a:pPr eaLnBrk="0" fontAlgn="base" hangingPunct="0">
              <a:spcBef>
                <a:spcPct val="0"/>
              </a:spcBef>
            </a:pPr>
            <a:r>
              <a:rPr lang="ru-RU" sz="3600" b="1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ГИС «Независимый регистратор»</a:t>
            </a:r>
            <a:endParaRPr lang="ru-RU" sz="36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0" fontAlgn="base" hangingPunct="0">
              <a:spcBef>
                <a:spcPct val="0"/>
              </a:spcBef>
            </a:pPr>
            <a:endParaRPr lang="ru-RU" sz="300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0" fontAlgn="base" hangingPunct="0">
              <a:spcBef>
                <a:spcPct val="0"/>
              </a:spcBef>
            </a:pPr>
            <a:r>
              <a:rPr lang="ru-RU" sz="30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2019, 2020 годах и в перспективе</a:t>
            </a:r>
            <a:endParaRPr lang="ru-RU" sz="30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75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9"/>
          <p:cNvSpPr txBox="1"/>
          <p:nvPr/>
        </p:nvSpPr>
        <p:spPr>
          <a:xfrm>
            <a:off x="1403946" y="3175802"/>
            <a:ext cx="16544111" cy="689741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2300"/>
              </a:lnSpc>
              <a:spcAft>
                <a:spcPts val="600"/>
              </a:spcAft>
            </a:pPr>
            <a:r>
              <a:rPr lang="ru-RU" sz="2400" dirty="0" smtClean="0">
                <a:solidFill>
                  <a:srgbClr val="161A67"/>
                </a:solidFill>
              </a:rPr>
              <a:t>-</a:t>
            </a:r>
            <a:r>
              <a:rPr lang="ru-RU" sz="2400" dirty="0" smtClean="0">
                <a:solidFill>
                  <a:srgbClr val="FF0000"/>
                </a:solidFill>
              </a:rPr>
              <a:t> мониторинга</a:t>
            </a:r>
            <a:r>
              <a:rPr lang="ru-RU" sz="2400" dirty="0" smtClean="0">
                <a:solidFill>
                  <a:srgbClr val="161A67"/>
                </a:solidFill>
              </a:rPr>
              <a:t> </a:t>
            </a:r>
            <a:r>
              <a:rPr lang="ru-RU" sz="2400" dirty="0">
                <a:solidFill>
                  <a:srgbClr val="161A67"/>
                </a:solidFill>
              </a:rPr>
              <a:t>и </a:t>
            </a:r>
            <a:r>
              <a:rPr lang="ru-RU" sz="2400" dirty="0" smtClean="0">
                <a:solidFill>
                  <a:srgbClr val="FF0000"/>
                </a:solidFill>
              </a:rPr>
              <a:t>фиксации</a:t>
            </a:r>
            <a:r>
              <a:rPr lang="ru-RU" sz="2400" dirty="0" smtClean="0">
                <a:solidFill>
                  <a:srgbClr val="161A67"/>
                </a:solidFill>
              </a:rPr>
              <a:t> </a:t>
            </a:r>
            <a:r>
              <a:rPr lang="ru-RU" sz="2400" dirty="0">
                <a:solidFill>
                  <a:srgbClr val="161A67"/>
                </a:solidFill>
              </a:rPr>
              <a:t>действий, </a:t>
            </a:r>
            <a:r>
              <a:rPr lang="ru-RU" sz="2400" dirty="0" smtClean="0">
                <a:solidFill>
                  <a:srgbClr val="161A67"/>
                </a:solidFill>
              </a:rPr>
              <a:t>бездействия </a:t>
            </a:r>
            <a:r>
              <a:rPr lang="ru-RU" sz="2400" dirty="0">
                <a:solidFill>
                  <a:srgbClr val="161A67"/>
                </a:solidFill>
              </a:rPr>
              <a:t>участников контрактной системы в сфере закупок </a:t>
            </a:r>
            <a:r>
              <a:rPr lang="ru-RU" sz="2400" dirty="0" smtClean="0">
                <a:solidFill>
                  <a:srgbClr val="161A67"/>
                </a:solidFill>
              </a:rPr>
              <a:t>в </a:t>
            </a:r>
            <a:r>
              <a:rPr lang="ru-RU" sz="2400" dirty="0">
                <a:solidFill>
                  <a:srgbClr val="161A67"/>
                </a:solidFill>
              </a:rPr>
              <a:t>Единой информационной системе </a:t>
            </a:r>
            <a:r>
              <a:rPr lang="ru-RU" sz="2400" dirty="0" smtClean="0">
                <a:solidFill>
                  <a:srgbClr val="161A67"/>
                </a:solidFill>
              </a:rPr>
              <a:t>в </a:t>
            </a:r>
            <a:r>
              <a:rPr lang="ru-RU" sz="2400" dirty="0">
                <a:solidFill>
                  <a:srgbClr val="161A67"/>
                </a:solidFill>
              </a:rPr>
              <a:t>сфере </a:t>
            </a:r>
            <a:r>
              <a:rPr lang="ru-RU" sz="2400" dirty="0" smtClean="0">
                <a:solidFill>
                  <a:srgbClr val="161A67"/>
                </a:solidFill>
              </a:rPr>
              <a:t>закупок и на электронных площадках, в том числе хакерских атак</a:t>
            </a:r>
            <a:endParaRPr lang="ru-RU" sz="2400" dirty="0">
              <a:solidFill>
                <a:srgbClr val="161A67"/>
              </a:solidFill>
            </a:endParaRPr>
          </a:p>
        </p:txBody>
      </p:sp>
      <p:sp>
        <p:nvSpPr>
          <p:cNvPr id="222" name="Прямоугольник 6"/>
          <p:cNvSpPr/>
          <p:nvPr/>
        </p:nvSpPr>
        <p:spPr>
          <a:xfrm>
            <a:off x="823787" y="629736"/>
            <a:ext cx="14949613" cy="707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99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Назначение и цели ГИС «Независимый регистратор»</a:t>
            </a:r>
            <a:endParaRPr lang="ru-RU" sz="3999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 Black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1" t="5200" r="7398" b="10697"/>
          <a:stretch/>
        </p:blipFill>
        <p:spPr>
          <a:xfrm>
            <a:off x="16107006" y="99681"/>
            <a:ext cx="2059719" cy="1932143"/>
          </a:xfrm>
          <a:prstGeom prst="rect">
            <a:avLst/>
          </a:prstGeom>
        </p:spPr>
      </p:pic>
      <p:sp>
        <p:nvSpPr>
          <p:cNvPr id="68" name="Прямоугольник 5">
            <a:extLst>
              <a:ext uri="{FF2B5EF4-FFF2-40B4-BE49-F238E27FC236}">
                <a16:creationId xmlns:a16="http://schemas.microsoft.com/office/drawing/2014/main" xmlns="" id="{C4273577-4571-D147-8C20-30CAF130B648}"/>
              </a:ext>
            </a:extLst>
          </p:cNvPr>
          <p:cNvSpPr/>
          <p:nvPr/>
        </p:nvSpPr>
        <p:spPr>
          <a:xfrm>
            <a:off x="1055219" y="1466895"/>
            <a:ext cx="2304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8F4C6BCC-E02D-3D4E-A273-54A460E4673E}"/>
              </a:ext>
            </a:extLst>
          </p:cNvPr>
          <p:cNvSpPr/>
          <p:nvPr/>
        </p:nvSpPr>
        <p:spPr>
          <a:xfrm>
            <a:off x="-1" y="10111582"/>
            <a:ext cx="18291175" cy="357550"/>
          </a:xfrm>
          <a:prstGeom prst="rect">
            <a:avLst/>
          </a:prstGeom>
          <a:solidFill>
            <a:srgbClr val="16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38325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945" y="4005674"/>
            <a:ext cx="16544111" cy="667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2400" b="1" dirty="0" smtClean="0">
                <a:solidFill>
                  <a:srgbClr val="161A67"/>
                </a:solidFill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</a:rPr>
              <a:t>сбора</a:t>
            </a:r>
            <a:r>
              <a:rPr lang="ru-RU" sz="2400" b="1" dirty="0" smtClean="0">
                <a:solidFill>
                  <a:srgbClr val="161A67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протоколирования</a:t>
            </a:r>
            <a:r>
              <a:rPr lang="ru-RU" sz="2400" b="1" dirty="0" smtClean="0">
                <a:solidFill>
                  <a:srgbClr val="161A67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обработки</a:t>
            </a:r>
            <a:r>
              <a:rPr lang="ru-RU" sz="2400" b="1" dirty="0" smtClean="0">
                <a:solidFill>
                  <a:srgbClr val="161A67"/>
                </a:solidFill>
              </a:rPr>
              <a:t> </a:t>
            </a:r>
            <a:r>
              <a:rPr lang="ru-RU" sz="2400" b="1" dirty="0">
                <a:solidFill>
                  <a:srgbClr val="161A67"/>
                </a:solidFill>
              </a:rPr>
              <a:t>и </a:t>
            </a:r>
            <a:r>
              <a:rPr lang="ru-RU" sz="2400" b="1" dirty="0" smtClean="0">
                <a:solidFill>
                  <a:srgbClr val="FF0000"/>
                </a:solidFill>
              </a:rPr>
              <a:t>хранения </a:t>
            </a:r>
            <a:r>
              <a:rPr lang="ru-RU" sz="2400" b="1" dirty="0">
                <a:solidFill>
                  <a:srgbClr val="FF0000"/>
                </a:solidFill>
              </a:rPr>
              <a:t>данных</a:t>
            </a:r>
            <a:r>
              <a:rPr lang="ru-RU" sz="2400" b="1" dirty="0">
                <a:solidFill>
                  <a:srgbClr val="161A67"/>
                </a:solidFill>
              </a:rPr>
              <a:t> из информационных систем, используемых в процессе проведения электронных </a:t>
            </a:r>
            <a:r>
              <a:rPr lang="ru-RU" sz="2400" b="1" dirty="0" smtClean="0">
                <a:solidFill>
                  <a:srgbClr val="161A67"/>
                </a:solidFill>
              </a:rPr>
              <a:t>процедур</a:t>
            </a:r>
            <a:endParaRPr lang="ru-RU" sz="2400" b="1" dirty="0">
              <a:solidFill>
                <a:srgbClr val="161A67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7634" y="8199421"/>
            <a:ext cx="16544110" cy="38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ru-RU" sz="2400" b="1" dirty="0" smtClean="0">
                <a:solidFill>
                  <a:srgbClr val="161A67"/>
                </a:solidFill>
              </a:rPr>
              <a:t>Федеральные законы </a:t>
            </a:r>
            <a:r>
              <a:rPr lang="ru-RU" sz="2400" b="1" dirty="0">
                <a:solidFill>
                  <a:srgbClr val="161A67"/>
                </a:solidFill>
              </a:rPr>
              <a:t>от 05.04.2013 </a:t>
            </a:r>
            <a:r>
              <a:rPr lang="ru-RU" sz="2400" b="1" dirty="0">
                <a:solidFill>
                  <a:srgbClr val="FF0000"/>
                </a:solidFill>
              </a:rPr>
              <a:t>№ </a:t>
            </a:r>
            <a:r>
              <a:rPr lang="ru-RU" sz="2400" b="1" dirty="0" smtClean="0">
                <a:solidFill>
                  <a:srgbClr val="FF0000"/>
                </a:solidFill>
              </a:rPr>
              <a:t>44-ФЗ</a:t>
            </a:r>
            <a:r>
              <a:rPr lang="ru-RU" sz="2400" b="1" dirty="0" smtClean="0">
                <a:solidFill>
                  <a:srgbClr val="161A67"/>
                </a:solidFill>
              </a:rPr>
              <a:t>,</a:t>
            </a:r>
            <a:r>
              <a:rPr lang="en-US" sz="2400" b="1" dirty="0">
                <a:solidFill>
                  <a:srgbClr val="161A67"/>
                </a:solidFill>
              </a:rPr>
              <a:t> </a:t>
            </a:r>
            <a:r>
              <a:rPr lang="ru-RU" sz="2400" b="1" dirty="0" smtClean="0">
                <a:solidFill>
                  <a:srgbClr val="161A67"/>
                </a:solidFill>
              </a:rPr>
              <a:t>от </a:t>
            </a:r>
            <a:r>
              <a:rPr lang="en-US" sz="2400" b="1" dirty="0" smtClean="0">
                <a:solidFill>
                  <a:srgbClr val="161A67"/>
                </a:solidFill>
              </a:rPr>
              <a:t>18.07.2011 </a:t>
            </a:r>
            <a:r>
              <a:rPr lang="ru-RU" sz="2400" b="1" dirty="0" smtClean="0">
                <a:solidFill>
                  <a:srgbClr val="FF0000"/>
                </a:solidFill>
              </a:rPr>
              <a:t>№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223-</a:t>
            </a:r>
            <a:r>
              <a:rPr lang="ru-RU" sz="2400" b="1" dirty="0">
                <a:solidFill>
                  <a:srgbClr val="FF0000"/>
                </a:solidFill>
              </a:rPr>
              <a:t>ФЗ </a:t>
            </a: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59888" y="11349663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617466" y="4747384"/>
            <a:ext cx="15966674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74966" y="8584591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63"/>
          <p:cNvSpPr txBox="1"/>
          <p:nvPr/>
        </p:nvSpPr>
        <p:spPr>
          <a:xfrm>
            <a:off x="6762347" y="7618121"/>
            <a:ext cx="3865162" cy="331950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ru-RU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Нормативная база</a:t>
            </a:r>
            <a:endParaRPr lang="ru-RU" sz="25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823788" y="2396754"/>
            <a:ext cx="16544111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2400" b="1" dirty="0" smtClean="0">
                <a:solidFill>
                  <a:srgbClr val="161A67"/>
                </a:solidFill>
              </a:rPr>
              <a:t>Информационное </a:t>
            </a:r>
            <a:r>
              <a:rPr lang="ru-RU" sz="2400" b="1" dirty="0">
                <a:solidFill>
                  <a:srgbClr val="161A67"/>
                </a:solidFill>
              </a:rPr>
              <a:t>обеспечение процессов деятельности </a:t>
            </a:r>
            <a:r>
              <a:rPr lang="ru-RU" sz="2400" b="1" dirty="0">
                <a:solidFill>
                  <a:srgbClr val="FF0000"/>
                </a:solidFill>
              </a:rPr>
              <a:t>Федеральной антимонопольной службы </a:t>
            </a:r>
            <a:r>
              <a:rPr lang="ru-RU" sz="2400" b="1" dirty="0">
                <a:solidFill>
                  <a:srgbClr val="161A67"/>
                </a:solidFill>
              </a:rPr>
              <a:t>по контролю и аудиту в сфере закупок </a:t>
            </a:r>
            <a:r>
              <a:rPr lang="ru-RU" sz="2400" b="1" dirty="0" smtClean="0">
                <a:solidFill>
                  <a:srgbClr val="161A67"/>
                </a:solidFill>
              </a:rPr>
              <a:t>товаров, работ, услуг </a:t>
            </a:r>
            <a:r>
              <a:rPr lang="ru-RU" sz="2400" b="1" dirty="0">
                <a:solidFill>
                  <a:srgbClr val="161A67"/>
                </a:solidFill>
              </a:rPr>
              <a:t>для обеспечения государственных и муниципальных </a:t>
            </a:r>
            <a:r>
              <a:rPr lang="ru-RU" sz="2400" b="1" dirty="0" smtClean="0">
                <a:solidFill>
                  <a:srgbClr val="161A67"/>
                </a:solidFill>
              </a:rPr>
              <a:t>нужд за счет:</a:t>
            </a:r>
            <a:endParaRPr lang="ru-RU" sz="2400" b="1" dirty="0">
              <a:solidFill>
                <a:srgbClr val="161A67"/>
              </a:solidFill>
            </a:endParaRPr>
          </a:p>
        </p:txBody>
      </p:sp>
      <p:sp>
        <p:nvSpPr>
          <p:cNvPr id="45" name="TextBox 63"/>
          <p:cNvSpPr txBox="1"/>
          <p:nvPr/>
        </p:nvSpPr>
        <p:spPr>
          <a:xfrm>
            <a:off x="7346973" y="1882100"/>
            <a:ext cx="3865162" cy="339901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ru-RU" sz="28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Назначение</a:t>
            </a:r>
            <a:endParaRPr lang="ru-RU" sz="28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46" name="TextBox 63"/>
          <p:cNvSpPr txBox="1"/>
          <p:nvPr/>
        </p:nvSpPr>
        <p:spPr>
          <a:xfrm>
            <a:off x="7800379" y="4993020"/>
            <a:ext cx="3865162" cy="339901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ru-RU" sz="28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Цели</a:t>
            </a:r>
            <a:endParaRPr lang="ru-RU" sz="28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cxnSp>
        <p:nvCxnSpPr>
          <p:cNvPr id="47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583407" y="3873070"/>
            <a:ext cx="16018561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797634" y="8780268"/>
            <a:ext cx="16544110" cy="38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  <a:spcAft>
                <a:spcPts val="600"/>
              </a:spcAft>
            </a:pPr>
            <a:r>
              <a:rPr lang="ru-RU" sz="2400" b="1" dirty="0">
                <a:solidFill>
                  <a:srgbClr val="161A67"/>
                </a:solidFill>
              </a:rPr>
              <a:t>Постановления Правительства РФ от 28.07.2018 </a:t>
            </a:r>
            <a:r>
              <a:rPr lang="ru-RU" sz="2400" b="1" dirty="0">
                <a:solidFill>
                  <a:srgbClr val="FF0000"/>
                </a:solidFill>
              </a:rPr>
              <a:t>№ </a:t>
            </a:r>
            <a:r>
              <a:rPr lang="ru-RU" sz="2400" b="1" dirty="0" smtClean="0">
                <a:solidFill>
                  <a:srgbClr val="FF0000"/>
                </a:solidFill>
              </a:rPr>
              <a:t>881</a:t>
            </a:r>
            <a:r>
              <a:rPr lang="ru-RU" sz="2400" b="1" dirty="0">
                <a:solidFill>
                  <a:srgbClr val="002060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№ 882</a:t>
            </a:r>
            <a:r>
              <a:rPr lang="ru-RU" sz="2400" b="1" dirty="0" smtClean="0">
                <a:solidFill>
                  <a:srgbClr val="002060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№ 883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51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2792" y="9128825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823788" y="5520383"/>
            <a:ext cx="16544111" cy="38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Защита участников </a:t>
            </a:r>
            <a:r>
              <a:rPr lang="ru-RU" sz="2400" b="1" dirty="0" smtClean="0">
                <a:solidFill>
                  <a:srgbClr val="002060"/>
                </a:solidFill>
              </a:rPr>
              <a:t>контрактной системы при осуществлении закупок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24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74965" y="5891986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23788" y="6064616"/>
            <a:ext cx="16523059" cy="38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Ускорение </a:t>
            </a:r>
            <a:r>
              <a:rPr lang="ru-RU" sz="2400" b="1" dirty="0" smtClean="0">
                <a:solidFill>
                  <a:srgbClr val="161A67"/>
                </a:solidFill>
              </a:rPr>
              <a:t>процедуры </a:t>
            </a:r>
            <a:r>
              <a:rPr lang="ru-RU" sz="2400" b="1" dirty="0" smtClean="0">
                <a:solidFill>
                  <a:srgbClr val="FF0000"/>
                </a:solidFill>
              </a:rPr>
              <a:t>рассмотрения жалоб </a:t>
            </a:r>
            <a:r>
              <a:rPr lang="ru-RU" sz="2400" b="1" dirty="0" smtClean="0">
                <a:solidFill>
                  <a:srgbClr val="002060"/>
                </a:solidFill>
              </a:rPr>
              <a:t>на нарушения </a:t>
            </a:r>
            <a:r>
              <a:rPr lang="ru-RU" sz="2400" b="1" dirty="0">
                <a:solidFill>
                  <a:srgbClr val="002060"/>
                </a:solidFill>
              </a:rPr>
              <a:t>при осуществлении </a:t>
            </a:r>
            <a:r>
              <a:rPr lang="ru-RU" sz="2400" b="1" dirty="0" smtClean="0">
                <a:solidFill>
                  <a:srgbClr val="002060"/>
                </a:solidFill>
              </a:rPr>
              <a:t>закупок</a:t>
            </a:r>
            <a:endParaRPr lang="ru-RU" sz="2400" b="1" dirty="0">
              <a:solidFill>
                <a:srgbClr val="161A67"/>
              </a:solidFill>
            </a:endParaRPr>
          </a:p>
        </p:txBody>
      </p:sp>
      <p:cxnSp>
        <p:nvCxnSpPr>
          <p:cNvPr id="26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2793" y="6501930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823785" y="6726262"/>
            <a:ext cx="16544111" cy="38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Обеспечение объективности </a:t>
            </a:r>
            <a:r>
              <a:rPr lang="ru-RU" sz="2400" b="1" dirty="0">
                <a:solidFill>
                  <a:srgbClr val="161A67"/>
                </a:solidFill>
              </a:rPr>
              <a:t>при рассмотрении </a:t>
            </a:r>
            <a:r>
              <a:rPr lang="ru-RU" sz="2400" b="1" dirty="0">
                <a:solidFill>
                  <a:srgbClr val="FF0000"/>
                </a:solidFill>
              </a:rPr>
              <a:t>жалоб </a:t>
            </a:r>
            <a:r>
              <a:rPr lang="ru-RU" sz="2400" b="1" dirty="0">
                <a:solidFill>
                  <a:srgbClr val="002060"/>
                </a:solidFill>
              </a:rPr>
              <a:t>на нарушения при осуществлении </a:t>
            </a:r>
            <a:r>
              <a:rPr lang="ru-RU" sz="2400" b="1" dirty="0" smtClean="0">
                <a:solidFill>
                  <a:srgbClr val="002060"/>
                </a:solidFill>
              </a:rPr>
              <a:t>закупок</a:t>
            </a:r>
            <a:endParaRPr lang="ru-RU" sz="2400" b="1" dirty="0">
              <a:solidFill>
                <a:srgbClr val="161A67"/>
              </a:solidFill>
            </a:endParaRPr>
          </a:p>
        </p:txBody>
      </p:sp>
      <p:cxnSp>
        <p:nvCxnSpPr>
          <p:cNvPr id="28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2793" y="7149059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79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9"/>
          <p:cNvSpPr txBox="1"/>
          <p:nvPr/>
        </p:nvSpPr>
        <p:spPr>
          <a:xfrm>
            <a:off x="2015271" y="2330172"/>
            <a:ext cx="6398217" cy="1461939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ct val="150000"/>
              </a:lnSpc>
              <a:spcAft>
                <a:spcPts val="600"/>
              </a:spcAft>
            </a:pPr>
            <a:r>
              <a:rPr lang="ru-RU" sz="2400" dirty="0" smtClean="0">
                <a:solidFill>
                  <a:srgbClr val="FF0000"/>
                </a:solidFill>
              </a:rPr>
              <a:t>8</a:t>
            </a:r>
            <a:r>
              <a:rPr lang="ru-RU" sz="2400" dirty="0" smtClean="0">
                <a:solidFill>
                  <a:srgbClr val="161A67"/>
                </a:solidFill>
              </a:rPr>
              <a:t> электронных торговых площадок</a:t>
            </a:r>
            <a:endParaRPr lang="en-US" sz="2400" dirty="0">
              <a:solidFill>
                <a:srgbClr val="161A67"/>
              </a:solidFill>
            </a:endParaRPr>
          </a:p>
          <a:p>
            <a:pPr algn="l">
              <a:spcAft>
                <a:spcPts val="600"/>
              </a:spcAft>
            </a:pPr>
            <a:r>
              <a:rPr lang="ru-RU" sz="2400" dirty="0" smtClean="0">
                <a:solidFill>
                  <a:srgbClr val="FF0000"/>
                </a:solidFill>
              </a:rPr>
              <a:t>1</a:t>
            </a:r>
            <a:r>
              <a:rPr lang="ru-RU" sz="2400" dirty="0" smtClean="0">
                <a:solidFill>
                  <a:srgbClr val="161A67"/>
                </a:solidFill>
              </a:rPr>
              <a:t> процедура </a:t>
            </a:r>
            <a:r>
              <a:rPr lang="ru-RU" sz="2400" dirty="0">
                <a:solidFill>
                  <a:srgbClr val="161A67"/>
                </a:solidFill>
              </a:rPr>
              <a:t>определения поставщика </a:t>
            </a:r>
            <a:r>
              <a:rPr lang="ru-RU" sz="2400" dirty="0" smtClean="0">
                <a:solidFill>
                  <a:srgbClr val="161A67"/>
                </a:solidFill>
              </a:rPr>
              <a:t/>
            </a:r>
            <a:br>
              <a:rPr lang="ru-RU" sz="2400" dirty="0" smtClean="0">
                <a:solidFill>
                  <a:srgbClr val="161A67"/>
                </a:solidFill>
              </a:rPr>
            </a:br>
            <a:r>
              <a:rPr lang="ru-RU" sz="2400" dirty="0" smtClean="0">
                <a:solidFill>
                  <a:srgbClr val="161A67"/>
                </a:solidFill>
              </a:rPr>
              <a:t>(электронный аукцион по Закону </a:t>
            </a:r>
            <a:r>
              <a:rPr lang="ru-RU" sz="2400" dirty="0">
                <a:solidFill>
                  <a:srgbClr val="161A67"/>
                </a:solidFill>
              </a:rPr>
              <a:t>№ </a:t>
            </a:r>
            <a:r>
              <a:rPr lang="ru-RU" sz="2400" dirty="0" smtClean="0">
                <a:solidFill>
                  <a:srgbClr val="161A67"/>
                </a:solidFill>
              </a:rPr>
              <a:t>44-ФЗ)</a:t>
            </a:r>
            <a:endParaRPr lang="ru-RU" sz="2400" dirty="0">
              <a:solidFill>
                <a:srgbClr val="161A67"/>
              </a:solidFill>
            </a:endParaRPr>
          </a:p>
        </p:txBody>
      </p:sp>
      <p:sp>
        <p:nvSpPr>
          <p:cNvPr id="222" name="Прямоугольник 6"/>
          <p:cNvSpPr/>
          <p:nvPr/>
        </p:nvSpPr>
        <p:spPr>
          <a:xfrm>
            <a:off x="823787" y="629736"/>
            <a:ext cx="14949613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ГИС «Независимый регистратор» сейчас и с 01.01.2020</a:t>
            </a:r>
            <a:endParaRPr lang="ru-RU" sz="39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 Black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1" t="5200" r="7398" b="10697"/>
          <a:stretch/>
        </p:blipFill>
        <p:spPr>
          <a:xfrm>
            <a:off x="16107006" y="99681"/>
            <a:ext cx="2059719" cy="1932143"/>
          </a:xfrm>
          <a:prstGeom prst="rect">
            <a:avLst/>
          </a:prstGeom>
        </p:spPr>
      </p:pic>
      <p:sp>
        <p:nvSpPr>
          <p:cNvPr id="68" name="Прямоугольник 5">
            <a:extLst>
              <a:ext uri="{FF2B5EF4-FFF2-40B4-BE49-F238E27FC236}">
                <a16:creationId xmlns:a16="http://schemas.microsoft.com/office/drawing/2014/main" xmlns="" id="{C4273577-4571-D147-8C20-30CAF130B648}"/>
              </a:ext>
            </a:extLst>
          </p:cNvPr>
          <p:cNvSpPr/>
          <p:nvPr/>
        </p:nvSpPr>
        <p:spPr>
          <a:xfrm>
            <a:off x="1055219" y="1466895"/>
            <a:ext cx="2304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8F4C6BCC-E02D-3D4E-A273-54A460E4673E}"/>
              </a:ext>
            </a:extLst>
          </p:cNvPr>
          <p:cNvSpPr/>
          <p:nvPr/>
        </p:nvSpPr>
        <p:spPr>
          <a:xfrm>
            <a:off x="-1" y="10111582"/>
            <a:ext cx="18291175" cy="357550"/>
          </a:xfrm>
          <a:prstGeom prst="rect">
            <a:avLst/>
          </a:prstGeom>
          <a:solidFill>
            <a:srgbClr val="16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38325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60" name="TextBox 63"/>
          <p:cNvSpPr txBox="1"/>
          <p:nvPr/>
        </p:nvSpPr>
        <p:spPr>
          <a:xfrm>
            <a:off x="3859431" y="1736064"/>
            <a:ext cx="5973848" cy="331950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en-US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AS IS 201</a:t>
            </a:r>
            <a:r>
              <a:rPr lang="ru-RU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9</a:t>
            </a:r>
            <a:r>
              <a:rPr lang="en-US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 </a:t>
            </a:r>
            <a:endParaRPr lang="ru-RU" sz="25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35" name="TextBox 63"/>
          <p:cNvSpPr txBox="1"/>
          <p:nvPr/>
        </p:nvSpPr>
        <p:spPr>
          <a:xfrm>
            <a:off x="11499222" y="1756901"/>
            <a:ext cx="3865162" cy="331950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en-US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TO BE</a:t>
            </a:r>
            <a:r>
              <a:rPr lang="ru-RU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 2020</a:t>
            </a:r>
            <a:endParaRPr lang="ru-RU" sz="25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cxnSp>
        <p:nvCxnSpPr>
          <p:cNvPr id="188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>
            <a:off x="8904811" y="2732533"/>
            <a:ext cx="0" cy="288047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Прямоугольник 139"/>
          <p:cNvSpPr/>
          <p:nvPr/>
        </p:nvSpPr>
        <p:spPr>
          <a:xfrm>
            <a:off x="9325824" y="2337475"/>
            <a:ext cx="774406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8</a:t>
            </a:r>
            <a:r>
              <a:rPr lang="ru-RU" sz="2400" b="1" dirty="0" smtClean="0">
                <a:solidFill>
                  <a:srgbClr val="161A67"/>
                </a:solidFill>
              </a:rPr>
              <a:t> электронных торговых площадок</a:t>
            </a:r>
            <a:endParaRPr lang="en-US" sz="2400" b="1" dirty="0">
              <a:solidFill>
                <a:srgbClr val="161A67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0000"/>
                </a:solidFill>
              </a:rPr>
              <a:t>8</a:t>
            </a:r>
            <a:r>
              <a:rPr lang="ru-RU" sz="2400" b="1" dirty="0" smtClean="0">
                <a:solidFill>
                  <a:srgbClr val="161A67"/>
                </a:solidFill>
              </a:rPr>
              <a:t> процедур </a:t>
            </a:r>
            <a:r>
              <a:rPr lang="ru-RU" sz="2400" b="1" dirty="0">
                <a:solidFill>
                  <a:srgbClr val="161A67"/>
                </a:solidFill>
              </a:rPr>
              <a:t>определения </a:t>
            </a:r>
            <a:r>
              <a:rPr lang="ru-RU" sz="2400" b="1" dirty="0" smtClean="0">
                <a:solidFill>
                  <a:srgbClr val="161A67"/>
                </a:solidFill>
              </a:rPr>
              <a:t>поставщика: </a:t>
            </a:r>
          </a:p>
          <a:p>
            <a:pPr>
              <a:lnSpc>
                <a:spcPts val="2600"/>
              </a:lnSpc>
            </a:pPr>
            <a:r>
              <a:rPr lang="ru-RU" sz="2400" b="1" dirty="0" smtClean="0">
                <a:solidFill>
                  <a:srgbClr val="161A67"/>
                </a:solidFill>
              </a:rPr>
              <a:t>6 электронных процедур (все) по Закону </a:t>
            </a:r>
            <a:r>
              <a:rPr lang="ru-RU" sz="2400" b="1" dirty="0" smtClean="0">
                <a:solidFill>
                  <a:srgbClr val="FF0000"/>
                </a:solidFill>
              </a:rPr>
              <a:t>№ 44-ФЗ</a:t>
            </a:r>
            <a:r>
              <a:rPr lang="ru-RU" sz="2400" b="1" dirty="0" smtClean="0">
                <a:solidFill>
                  <a:srgbClr val="161A67"/>
                </a:solidFill>
              </a:rPr>
              <a:t>,</a:t>
            </a:r>
          </a:p>
          <a:p>
            <a:pPr>
              <a:lnSpc>
                <a:spcPts val="2600"/>
              </a:lnSpc>
            </a:pPr>
            <a:r>
              <a:rPr lang="ru-RU" sz="2400" b="1" dirty="0" smtClean="0">
                <a:solidFill>
                  <a:srgbClr val="161A67"/>
                </a:solidFill>
              </a:rPr>
              <a:t>2 электронные процедуры по Закону </a:t>
            </a:r>
            <a:r>
              <a:rPr lang="ru-RU" sz="2400" b="1" dirty="0" smtClean="0">
                <a:solidFill>
                  <a:srgbClr val="FF0000"/>
                </a:solidFill>
              </a:rPr>
              <a:t>№ 223-ФЗ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pPr>
              <a:lnSpc>
                <a:spcPts val="2600"/>
              </a:lnSpc>
            </a:pPr>
            <a:endParaRPr lang="ru-RU" sz="2400" b="1" dirty="0">
              <a:solidFill>
                <a:srgbClr val="161A67"/>
              </a:solidFill>
            </a:endParaRPr>
          </a:p>
          <a:p>
            <a:pPr>
              <a:lnSpc>
                <a:spcPts val="2600"/>
              </a:lnSpc>
            </a:pPr>
            <a:r>
              <a:rPr lang="ru-RU" sz="2400" b="1" dirty="0" smtClean="0">
                <a:solidFill>
                  <a:srgbClr val="FF0000"/>
                </a:solidFill>
              </a:rPr>
              <a:t>Регистрация</a:t>
            </a:r>
            <a:r>
              <a:rPr lang="ru-RU" sz="2400" b="1" dirty="0" smtClean="0">
                <a:solidFill>
                  <a:srgbClr val="161A67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аккредитация</a:t>
            </a:r>
            <a:r>
              <a:rPr lang="ru-RU" sz="2400" b="1" dirty="0" smtClean="0">
                <a:solidFill>
                  <a:srgbClr val="161A67"/>
                </a:solidFill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</a:rPr>
              <a:t>авторизация</a:t>
            </a:r>
            <a:r>
              <a:rPr lang="ru-RU" sz="2400" b="1" dirty="0" smtClean="0">
                <a:solidFill>
                  <a:srgbClr val="161A67"/>
                </a:solidFill>
              </a:rPr>
              <a:t> в ЕИС и на ЭТП</a:t>
            </a:r>
          </a:p>
          <a:p>
            <a:pPr>
              <a:lnSpc>
                <a:spcPts val="2600"/>
              </a:lnSpc>
            </a:pPr>
            <a:endParaRPr lang="ru-RU" sz="2400" b="1" dirty="0">
              <a:solidFill>
                <a:srgbClr val="161A67"/>
              </a:solidFill>
            </a:endParaRPr>
          </a:p>
          <a:p>
            <a:pPr>
              <a:lnSpc>
                <a:spcPts val="2600"/>
              </a:lnSpc>
            </a:pPr>
            <a:r>
              <a:rPr lang="ru-RU" sz="2800" b="1" dirty="0" smtClean="0">
                <a:solidFill>
                  <a:srgbClr val="FF0000"/>
                </a:solidFill>
              </a:rPr>
              <a:t>Мониторинг</a:t>
            </a:r>
            <a:r>
              <a:rPr lang="ru-RU" sz="2400" b="1" dirty="0" smtClean="0">
                <a:solidFill>
                  <a:srgbClr val="161A67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доступности</a:t>
            </a:r>
            <a:r>
              <a:rPr lang="ru-RU" sz="2400" b="1" dirty="0" smtClean="0">
                <a:solidFill>
                  <a:srgbClr val="161A67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сайтов ЕИС и ЭТП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59888" y="11349663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055219" y="5861936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055219" y="7592666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840998" y="9358334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63"/>
          <p:cNvSpPr txBox="1"/>
          <p:nvPr/>
        </p:nvSpPr>
        <p:spPr>
          <a:xfrm>
            <a:off x="6982850" y="2057453"/>
            <a:ext cx="3865162" cy="331950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>
              <a:lnSpc>
                <a:spcPts val="1800"/>
              </a:lnSpc>
            </a:pPr>
            <a:r>
              <a:rPr lang="ru-RU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Охват</a:t>
            </a:r>
            <a:endParaRPr lang="ru-RU" sz="25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cxnSp>
        <p:nvCxnSpPr>
          <p:cNvPr id="52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>
            <a:off x="8915431" y="6825098"/>
            <a:ext cx="0" cy="490102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63"/>
          <p:cNvSpPr txBox="1"/>
          <p:nvPr/>
        </p:nvSpPr>
        <p:spPr>
          <a:xfrm>
            <a:off x="6972230" y="5843251"/>
            <a:ext cx="3865162" cy="861774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ru-RU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Формат хранения данных</a:t>
            </a:r>
            <a:endParaRPr lang="ru-RU" sz="25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54" name="Прямоугольник 139"/>
          <p:cNvSpPr/>
          <p:nvPr/>
        </p:nvSpPr>
        <p:spPr>
          <a:xfrm>
            <a:off x="9322389" y="6631853"/>
            <a:ext cx="77440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Данные выстроены в виде </a:t>
            </a:r>
            <a:r>
              <a:rPr lang="ru-RU" sz="2400" b="1" dirty="0" smtClean="0">
                <a:solidFill>
                  <a:srgbClr val="FF0000"/>
                </a:solidFill>
              </a:rPr>
              <a:t>распределенной БД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dirty="0" smtClean="0">
                <a:solidFill>
                  <a:srgbClr val="002060"/>
                </a:solidFill>
              </a:rPr>
              <a:t>на основе цепочки блоков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57" name="TextBox 9"/>
          <p:cNvSpPr txBox="1"/>
          <p:nvPr/>
        </p:nvSpPr>
        <p:spPr>
          <a:xfrm>
            <a:off x="2015269" y="6670827"/>
            <a:ext cx="6398217" cy="461665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spcAft>
                <a:spcPts val="600"/>
              </a:spcAft>
            </a:pPr>
            <a:r>
              <a:rPr lang="ru-RU" sz="2400" dirty="0">
                <a:solidFill>
                  <a:srgbClr val="002060"/>
                </a:solidFill>
              </a:rPr>
              <a:t>Д</a:t>
            </a:r>
            <a:r>
              <a:rPr lang="ru-RU" sz="2400" dirty="0" smtClean="0">
                <a:solidFill>
                  <a:srgbClr val="002060"/>
                </a:solidFill>
              </a:rPr>
              <a:t>анные хранятся в </a:t>
            </a:r>
            <a:r>
              <a:rPr lang="ru-RU" sz="2400" dirty="0" smtClean="0">
                <a:solidFill>
                  <a:srgbClr val="FF0000"/>
                </a:solidFill>
              </a:rPr>
              <a:t>централизованной БД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9" name="TextBox 63"/>
          <p:cNvSpPr txBox="1"/>
          <p:nvPr/>
        </p:nvSpPr>
        <p:spPr>
          <a:xfrm>
            <a:off x="6972230" y="7528688"/>
            <a:ext cx="3865162" cy="861774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r>
              <a:rPr lang="ru-RU" sz="25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Типы хранимых данных</a:t>
            </a:r>
            <a:endParaRPr lang="ru-RU" sz="25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cxnSp>
        <p:nvCxnSpPr>
          <p:cNvPr id="71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>
            <a:off x="8904811" y="8567589"/>
            <a:ext cx="0" cy="6315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9"/>
          <p:cNvSpPr txBox="1"/>
          <p:nvPr/>
        </p:nvSpPr>
        <p:spPr>
          <a:xfrm>
            <a:off x="2015271" y="8477803"/>
            <a:ext cx="6398217" cy="461665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spcAft>
                <a:spcPts val="60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В ЦОД хранятся </a:t>
            </a:r>
            <a:r>
              <a:rPr lang="ru-RU" sz="2400" dirty="0" smtClean="0">
                <a:solidFill>
                  <a:srgbClr val="FF0000"/>
                </a:solidFill>
              </a:rPr>
              <a:t>видео</a:t>
            </a:r>
            <a:r>
              <a:rPr lang="ru-RU" sz="2400" dirty="0" smtClean="0">
                <a:solidFill>
                  <a:srgbClr val="002060"/>
                </a:solidFill>
              </a:rPr>
              <a:t> и </a:t>
            </a:r>
            <a:r>
              <a:rPr lang="ru-RU" sz="2400" dirty="0" smtClean="0">
                <a:solidFill>
                  <a:srgbClr val="FF0000"/>
                </a:solidFill>
              </a:rPr>
              <a:t>телеметрия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78" name="Прямоугольник 139"/>
          <p:cNvSpPr/>
          <p:nvPr/>
        </p:nvSpPr>
        <p:spPr>
          <a:xfrm>
            <a:off x="9325716" y="8482838"/>
            <a:ext cx="77440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 ЦОД хранятся только </a:t>
            </a:r>
            <a:r>
              <a:rPr lang="ru-RU" sz="2400" b="1" dirty="0" smtClean="0">
                <a:solidFill>
                  <a:srgbClr val="FF0000"/>
                </a:solidFill>
              </a:rPr>
              <a:t>контрольные суммы данных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Видео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хранится на АРМ пользователя</a:t>
            </a:r>
            <a:endParaRPr lang="en-US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Прямоугольник 6"/>
          <p:cNvSpPr/>
          <p:nvPr/>
        </p:nvSpPr>
        <p:spPr>
          <a:xfrm>
            <a:off x="823787" y="629736"/>
            <a:ext cx="14949613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ГИС «Независимый регистратор» 2019 в схеме</a:t>
            </a:r>
            <a:endParaRPr lang="ru-RU" sz="39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 Black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="" xmlns:a16="http://schemas.microsoft.com/office/drawing/2014/main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1" t="5200" r="7398" b="10697"/>
          <a:stretch/>
        </p:blipFill>
        <p:spPr>
          <a:xfrm>
            <a:off x="16107006" y="99681"/>
            <a:ext cx="2059719" cy="1932143"/>
          </a:xfrm>
          <a:prstGeom prst="rect">
            <a:avLst/>
          </a:prstGeom>
        </p:spPr>
      </p:pic>
      <p:sp>
        <p:nvSpPr>
          <p:cNvPr id="68" name="Прямоугольник 5">
            <a:extLst>
              <a:ext uri="{FF2B5EF4-FFF2-40B4-BE49-F238E27FC236}">
                <a16:creationId xmlns="" xmlns:a16="http://schemas.microsoft.com/office/drawing/2014/main" id="{C4273577-4571-D147-8C20-30CAF130B648}"/>
              </a:ext>
            </a:extLst>
          </p:cNvPr>
          <p:cNvSpPr/>
          <p:nvPr/>
        </p:nvSpPr>
        <p:spPr>
          <a:xfrm>
            <a:off x="1055219" y="1466895"/>
            <a:ext cx="2304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8F4C6BCC-E02D-3D4E-A273-54A460E4673E}"/>
              </a:ext>
            </a:extLst>
          </p:cNvPr>
          <p:cNvSpPr/>
          <p:nvPr/>
        </p:nvSpPr>
        <p:spPr>
          <a:xfrm>
            <a:off x="-1" y="10111582"/>
            <a:ext cx="18291175" cy="357550"/>
          </a:xfrm>
          <a:prstGeom prst="rect">
            <a:avLst/>
          </a:prstGeom>
          <a:solidFill>
            <a:srgbClr val="16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38325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4</a:t>
            </a:r>
            <a:endParaRPr lang="ru-RU" b="1" dirty="0"/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="" xmlns:a16="http://schemas.microsoft.com/office/drawing/2014/main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59888" y="11349663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Скругленный прямоугольник 63"/>
          <p:cNvSpPr/>
          <p:nvPr/>
        </p:nvSpPr>
        <p:spPr>
          <a:xfrm>
            <a:off x="13074782" y="5856167"/>
            <a:ext cx="3047157" cy="12980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3462541" y="1616727"/>
            <a:ext cx="132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ЭТП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485915" y="2119698"/>
            <a:ext cx="2932071" cy="1428839"/>
            <a:chOff x="2459360" y="3035369"/>
            <a:chExt cx="2932071" cy="1428839"/>
          </a:xfrm>
        </p:grpSpPr>
        <p:sp>
          <p:nvSpPr>
            <p:cNvPr id="66" name="Скругленный прямоугольник 65"/>
            <p:cNvSpPr/>
            <p:nvPr/>
          </p:nvSpPr>
          <p:spPr>
            <a:xfrm>
              <a:off x="2459360" y="3035369"/>
              <a:ext cx="2932071" cy="1378864"/>
            </a:xfrm>
            <a:prstGeom prst="roundRect">
              <a:avLst/>
            </a:prstGeom>
            <a:noFill/>
            <a:ln w="57150">
              <a:solidFill>
                <a:srgbClr val="4171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1" name="Прямая соединительная линия 70"/>
            <p:cNvCxnSpPr>
              <a:stCxn id="66" idx="0"/>
              <a:endCxn id="66" idx="2"/>
            </p:cNvCxnSpPr>
            <p:nvPr/>
          </p:nvCxnSpPr>
          <p:spPr>
            <a:xfrm>
              <a:off x="3925396" y="3035369"/>
              <a:ext cx="0" cy="1378864"/>
            </a:xfrm>
            <a:prstGeom prst="line">
              <a:avLst/>
            </a:prstGeom>
            <a:ln w="38100">
              <a:solidFill>
                <a:srgbClr val="4171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2745227" y="3170699"/>
              <a:ext cx="1021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Сервера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2791090" y="3676137"/>
              <a:ext cx="810009" cy="59260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4276963" y="3198025"/>
              <a:ext cx="810009" cy="59260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КК</a:t>
              </a:r>
              <a:endPara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0" name="Прямая со стрелкой 99"/>
            <p:cNvCxnSpPr>
              <a:stCxn id="76" idx="3"/>
              <a:endCxn id="78" idx="1"/>
            </p:cNvCxnSpPr>
            <p:nvPr/>
          </p:nvCxnSpPr>
          <p:spPr>
            <a:xfrm flipV="1">
              <a:off x="3601099" y="3494330"/>
              <a:ext cx="675864" cy="47811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1" name="Блок-схема: узел 100"/>
            <p:cNvSpPr/>
            <p:nvPr/>
          </p:nvSpPr>
          <p:spPr>
            <a:xfrm>
              <a:off x="4474500" y="3723532"/>
              <a:ext cx="414934" cy="372840"/>
            </a:xfrm>
            <a:prstGeom prst="flowChartConnector">
              <a:avLst/>
            </a:prstGeom>
            <a:solidFill>
              <a:schemeClr val="accent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028649" y="4120833"/>
              <a:ext cx="1306636" cy="343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События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03" name="Прямая со стрелкой 102"/>
          <p:cNvCxnSpPr>
            <a:stCxn id="101" idx="6"/>
            <a:endCxn id="88" idx="1"/>
          </p:cNvCxnSpPr>
          <p:nvPr/>
        </p:nvCxnSpPr>
        <p:spPr>
          <a:xfrm>
            <a:off x="4915989" y="2994281"/>
            <a:ext cx="8537348" cy="11844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" name="Скругленный прямоугольник 103"/>
          <p:cNvSpPr/>
          <p:nvPr/>
        </p:nvSpPr>
        <p:spPr>
          <a:xfrm>
            <a:off x="12509164" y="2372555"/>
            <a:ext cx="2895517" cy="247176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TextBox 104"/>
          <p:cNvSpPr txBox="1"/>
          <p:nvPr/>
        </p:nvSpPr>
        <p:spPr>
          <a:xfrm>
            <a:off x="13168502" y="1749581"/>
            <a:ext cx="2237485" cy="64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ЦОД НР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2485914" y="7419671"/>
            <a:ext cx="2931250" cy="1305762"/>
          </a:xfrm>
          <a:prstGeom prst="roundRect">
            <a:avLst/>
          </a:prstGeom>
          <a:noFill/>
          <a:ln w="57150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3" name="TextBox 112"/>
          <p:cNvSpPr txBox="1"/>
          <p:nvPr/>
        </p:nvSpPr>
        <p:spPr>
          <a:xfrm>
            <a:off x="2796021" y="6891318"/>
            <a:ext cx="2571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Пользователи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3136743" y="7764090"/>
            <a:ext cx="1629592" cy="5399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Плагин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5" name="Прямая соединительная линия 114"/>
          <p:cNvCxnSpPr/>
          <p:nvPr/>
        </p:nvCxnSpPr>
        <p:spPr>
          <a:xfrm flipH="1">
            <a:off x="4766335" y="8005164"/>
            <a:ext cx="12030490" cy="2888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Скругленный прямоугольник 116"/>
          <p:cNvSpPr/>
          <p:nvPr/>
        </p:nvSpPr>
        <p:spPr>
          <a:xfrm>
            <a:off x="2485914" y="4113553"/>
            <a:ext cx="2932071" cy="1378864"/>
          </a:xfrm>
          <a:prstGeom prst="roundRect">
            <a:avLst/>
          </a:prstGeom>
          <a:noFill/>
          <a:ln w="57150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3417776" y="3582032"/>
            <a:ext cx="132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ЭТП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9" name="Прямая соединительная линия 118"/>
          <p:cNvCxnSpPr>
            <a:stCxn id="117" idx="0"/>
            <a:endCxn id="117" idx="2"/>
          </p:cNvCxnSpPr>
          <p:nvPr/>
        </p:nvCxnSpPr>
        <p:spPr>
          <a:xfrm>
            <a:off x="3951950" y="4113553"/>
            <a:ext cx="0" cy="137886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2772316" y="4268432"/>
            <a:ext cx="1353515" cy="457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Сервера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2827324" y="4760168"/>
            <a:ext cx="810009" cy="5926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4301642" y="4258128"/>
            <a:ext cx="810009" cy="5926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КК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3" name="Прямая со стрелкой 122"/>
          <p:cNvCxnSpPr>
            <a:stCxn id="121" idx="3"/>
            <a:endCxn id="122" idx="1"/>
          </p:cNvCxnSpPr>
          <p:nvPr/>
        </p:nvCxnSpPr>
        <p:spPr>
          <a:xfrm flipV="1">
            <a:off x="3637333" y="4554433"/>
            <a:ext cx="664309" cy="50204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4" name="Блок-схема: узел 123"/>
          <p:cNvSpPr/>
          <p:nvPr/>
        </p:nvSpPr>
        <p:spPr>
          <a:xfrm>
            <a:off x="4499179" y="4780162"/>
            <a:ext cx="414934" cy="372840"/>
          </a:xfrm>
          <a:prstGeom prst="flowChartConnector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TextBox 124"/>
          <p:cNvSpPr txBox="1"/>
          <p:nvPr/>
        </p:nvSpPr>
        <p:spPr>
          <a:xfrm>
            <a:off x="4029708" y="5204037"/>
            <a:ext cx="1306636" cy="343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8" name="Прямая со стрелкой 127"/>
          <p:cNvCxnSpPr>
            <a:stCxn id="124" idx="6"/>
            <a:endCxn id="88" idx="3"/>
          </p:cNvCxnSpPr>
          <p:nvPr/>
        </p:nvCxnSpPr>
        <p:spPr>
          <a:xfrm flipV="1">
            <a:off x="4914113" y="4089957"/>
            <a:ext cx="8539224" cy="87662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9" name="Скругленный прямоугольник 128"/>
          <p:cNvSpPr/>
          <p:nvPr/>
        </p:nvSpPr>
        <p:spPr>
          <a:xfrm>
            <a:off x="12434552" y="5672270"/>
            <a:ext cx="3837585" cy="1650703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TextBox 129"/>
          <p:cNvSpPr txBox="1"/>
          <p:nvPr/>
        </p:nvSpPr>
        <p:spPr>
          <a:xfrm>
            <a:off x="13477926" y="5168118"/>
            <a:ext cx="1377445" cy="64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14688872" y="5987025"/>
            <a:ext cx="1237193" cy="5399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5" name="Прямая со стрелкой 134"/>
          <p:cNvCxnSpPr>
            <a:endCxn id="129" idx="1"/>
          </p:cNvCxnSpPr>
          <p:nvPr/>
        </p:nvCxnSpPr>
        <p:spPr>
          <a:xfrm flipV="1">
            <a:off x="5417164" y="6497622"/>
            <a:ext cx="7017388" cy="113945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 rot="-540000">
            <a:off x="8636305" y="6582092"/>
            <a:ext cx="1109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Жалобы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7" name="Прямая со стрелкой 136"/>
          <p:cNvCxnSpPr>
            <a:stCxn id="88" idx="5"/>
            <a:endCxn id="134" idx="0"/>
          </p:cNvCxnSpPr>
          <p:nvPr/>
        </p:nvCxnSpPr>
        <p:spPr>
          <a:xfrm>
            <a:off x="14441858" y="4089957"/>
            <a:ext cx="865611" cy="189706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8" name="Прямая со стрелкой 137"/>
          <p:cNvCxnSpPr/>
          <p:nvPr/>
        </p:nvCxnSpPr>
        <p:spPr>
          <a:xfrm flipH="1" flipV="1">
            <a:off x="14538674" y="3981761"/>
            <a:ext cx="921970" cy="200526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13211686" y="6657568"/>
            <a:ext cx="1990235" cy="64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АРМ ФАС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 rot="60000">
            <a:off x="7790290" y="2642181"/>
            <a:ext cx="4385103" cy="41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с данными (события)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 rot="21240000">
            <a:off x="7794433" y="4004745"/>
            <a:ext cx="4337025" cy="419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 с данными (события)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8049503" y="8027718"/>
            <a:ext cx="2535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+ Телеметрия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3" name="Группа 142"/>
          <p:cNvGrpSpPr/>
          <p:nvPr/>
        </p:nvGrpSpPr>
        <p:grpSpPr>
          <a:xfrm>
            <a:off x="4332549" y="2403896"/>
            <a:ext cx="3937760" cy="2915217"/>
            <a:chOff x="4065688" y="1409410"/>
            <a:chExt cx="2854313" cy="2351691"/>
          </a:xfrm>
        </p:grpSpPr>
        <p:cxnSp>
          <p:nvCxnSpPr>
            <p:cNvPr id="144" name="Скругленная соединительная линия 143"/>
            <p:cNvCxnSpPr/>
            <p:nvPr/>
          </p:nvCxnSpPr>
          <p:spPr>
            <a:xfrm rot="8400000" flipV="1">
              <a:off x="4269867" y="1409410"/>
              <a:ext cx="2430508" cy="2339736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Скругленная соединительная линия 144"/>
            <p:cNvCxnSpPr/>
            <p:nvPr/>
          </p:nvCxnSpPr>
          <p:spPr>
            <a:xfrm rot="8400000" flipV="1">
              <a:off x="4489493" y="1409410"/>
              <a:ext cx="2430508" cy="2339736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Скругленная соединительная линия 145"/>
            <p:cNvCxnSpPr/>
            <p:nvPr/>
          </p:nvCxnSpPr>
          <p:spPr>
            <a:xfrm rot="8400000" flipV="1">
              <a:off x="4065688" y="1421365"/>
              <a:ext cx="2430508" cy="2339736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7" name="TextBox 146"/>
          <p:cNvSpPr txBox="1"/>
          <p:nvPr/>
        </p:nvSpPr>
        <p:spPr>
          <a:xfrm>
            <a:off x="12742784" y="2411090"/>
            <a:ext cx="3520960" cy="457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Централизованная БД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Блок-схема: узел 87"/>
          <p:cNvSpPr/>
          <p:nvPr/>
        </p:nvSpPr>
        <p:spPr>
          <a:xfrm>
            <a:off x="13248607" y="2910340"/>
            <a:ext cx="1397981" cy="1382007"/>
          </a:xfrm>
          <a:prstGeom prst="flowChartConnector">
            <a:avLst/>
          </a:prstGeom>
          <a:solidFill>
            <a:schemeClr val="accent4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16796825" y="3582032"/>
            <a:ext cx="0" cy="443757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88" idx="6"/>
          </p:cNvCxnSpPr>
          <p:nvPr/>
        </p:nvCxnSpPr>
        <p:spPr>
          <a:xfrm flipH="1">
            <a:off x="14646588" y="3601343"/>
            <a:ext cx="2150237" cy="1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112" idx="1"/>
          </p:cNvCxnSpPr>
          <p:nvPr/>
        </p:nvCxnSpPr>
        <p:spPr>
          <a:xfrm flipH="1">
            <a:off x="1795463" y="8072552"/>
            <a:ext cx="69045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1814732" y="2760466"/>
            <a:ext cx="0" cy="5312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>
            <a:endCxn id="117" idx="1"/>
          </p:cNvCxnSpPr>
          <p:nvPr/>
        </p:nvCxnSpPr>
        <p:spPr>
          <a:xfrm>
            <a:off x="1814732" y="4802985"/>
            <a:ext cx="671182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 стрелкой 153"/>
          <p:cNvCxnSpPr/>
          <p:nvPr/>
        </p:nvCxnSpPr>
        <p:spPr>
          <a:xfrm>
            <a:off x="1795463" y="2772146"/>
            <a:ext cx="694474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13283656" y="3417412"/>
            <a:ext cx="1327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данных</a:t>
            </a:r>
            <a:endParaRPr lang="ru-RU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7" name="Рисунок 156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641688" y="2960565"/>
            <a:ext cx="636287" cy="636287"/>
          </a:xfrm>
          <a:prstGeom prst="rect">
            <a:avLst/>
          </a:prstGeom>
        </p:spPr>
      </p:pic>
      <p:pic>
        <p:nvPicPr>
          <p:cNvPr id="158" name="Рисунок 157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91596" y="2823637"/>
            <a:ext cx="463650" cy="463650"/>
          </a:xfrm>
          <a:prstGeom prst="rect">
            <a:avLst/>
          </a:prstGeom>
        </p:spPr>
      </p:pic>
      <p:pic>
        <p:nvPicPr>
          <p:cNvPr id="159" name="Рисунок 158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91596" y="4824648"/>
            <a:ext cx="463650" cy="4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Прямоугольник 6"/>
          <p:cNvSpPr/>
          <p:nvPr/>
        </p:nvSpPr>
        <p:spPr>
          <a:xfrm>
            <a:off x="823787" y="629736"/>
            <a:ext cx="14949613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9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ГИС «Независимый регистратор» 2020 в схеме</a:t>
            </a:r>
            <a:endParaRPr lang="ru-RU" sz="39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 Black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="" xmlns:a16="http://schemas.microsoft.com/office/drawing/2014/main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1" t="5200" r="7398" b="10697"/>
          <a:stretch/>
        </p:blipFill>
        <p:spPr>
          <a:xfrm>
            <a:off x="16107006" y="99681"/>
            <a:ext cx="2059719" cy="1932143"/>
          </a:xfrm>
          <a:prstGeom prst="rect">
            <a:avLst/>
          </a:prstGeom>
        </p:spPr>
      </p:pic>
      <p:sp>
        <p:nvSpPr>
          <p:cNvPr id="68" name="Прямоугольник 5">
            <a:extLst>
              <a:ext uri="{FF2B5EF4-FFF2-40B4-BE49-F238E27FC236}">
                <a16:creationId xmlns="" xmlns:a16="http://schemas.microsoft.com/office/drawing/2014/main" id="{C4273577-4571-D147-8C20-30CAF130B648}"/>
              </a:ext>
            </a:extLst>
          </p:cNvPr>
          <p:cNvSpPr/>
          <p:nvPr/>
        </p:nvSpPr>
        <p:spPr>
          <a:xfrm>
            <a:off x="1055219" y="1466895"/>
            <a:ext cx="2304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="" xmlns:a16="http://schemas.microsoft.com/office/drawing/2014/main" id="{8F4C6BCC-E02D-3D4E-A273-54A460E4673E}"/>
              </a:ext>
            </a:extLst>
          </p:cNvPr>
          <p:cNvSpPr/>
          <p:nvPr/>
        </p:nvSpPr>
        <p:spPr>
          <a:xfrm>
            <a:off x="-1" y="10111582"/>
            <a:ext cx="18291175" cy="357550"/>
          </a:xfrm>
          <a:prstGeom prst="rect">
            <a:avLst/>
          </a:prstGeom>
          <a:solidFill>
            <a:srgbClr val="16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38325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5</a:t>
            </a:r>
            <a:endParaRPr lang="ru-RU" b="1" dirty="0"/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="" xmlns:a16="http://schemas.microsoft.com/office/drawing/2014/main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59888" y="11349663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Скругленный прямоугольник 99"/>
          <p:cNvSpPr/>
          <p:nvPr/>
        </p:nvSpPr>
        <p:spPr>
          <a:xfrm>
            <a:off x="13074782" y="5856167"/>
            <a:ext cx="3047157" cy="12980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1" name="Группа 100"/>
          <p:cNvGrpSpPr/>
          <p:nvPr/>
        </p:nvGrpSpPr>
        <p:grpSpPr>
          <a:xfrm>
            <a:off x="2485915" y="2119698"/>
            <a:ext cx="3052488" cy="1378864"/>
            <a:chOff x="2459360" y="3035369"/>
            <a:chExt cx="3052488" cy="1378864"/>
          </a:xfrm>
        </p:grpSpPr>
        <p:sp>
          <p:nvSpPr>
            <p:cNvPr id="102" name="Скругленный прямоугольник 101"/>
            <p:cNvSpPr/>
            <p:nvPr/>
          </p:nvSpPr>
          <p:spPr>
            <a:xfrm>
              <a:off x="2459360" y="3035369"/>
              <a:ext cx="2932071" cy="1378864"/>
            </a:xfrm>
            <a:prstGeom prst="roundRect">
              <a:avLst/>
            </a:prstGeom>
            <a:noFill/>
            <a:ln w="57150">
              <a:solidFill>
                <a:srgbClr val="4171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3" name="Прямая соединительная линия 102"/>
            <p:cNvCxnSpPr>
              <a:stCxn id="102" idx="0"/>
              <a:endCxn id="102" idx="2"/>
            </p:cNvCxnSpPr>
            <p:nvPr/>
          </p:nvCxnSpPr>
          <p:spPr>
            <a:xfrm>
              <a:off x="3925396" y="3035369"/>
              <a:ext cx="0" cy="1378864"/>
            </a:xfrm>
            <a:prstGeom prst="line">
              <a:avLst/>
            </a:prstGeom>
            <a:ln w="38100">
              <a:solidFill>
                <a:srgbClr val="41719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2745227" y="3170699"/>
              <a:ext cx="10217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Сервера</a:t>
              </a:r>
              <a:endParaRPr lang="ru-RU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2791090" y="3676137"/>
              <a:ext cx="810009" cy="59260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6" name="Прямоугольник 105"/>
            <p:cNvSpPr/>
            <p:nvPr/>
          </p:nvSpPr>
          <p:spPr>
            <a:xfrm>
              <a:off x="4270386" y="3206963"/>
              <a:ext cx="810009" cy="64351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КК</a:t>
              </a:r>
            </a:p>
            <a:p>
              <a:pPr algn="ctr"/>
              <a:r>
                <a:rPr lang="ru-RU" sz="1050" b="1" u="sng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Хранение данных</a:t>
              </a:r>
              <a:endParaRPr lang="ru-RU" sz="10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7" name="Прямая со стрелкой 106"/>
            <p:cNvCxnSpPr>
              <a:stCxn id="105" idx="3"/>
              <a:endCxn id="106" idx="1"/>
            </p:cNvCxnSpPr>
            <p:nvPr/>
          </p:nvCxnSpPr>
          <p:spPr>
            <a:xfrm flipV="1">
              <a:off x="3601099" y="3528721"/>
              <a:ext cx="669287" cy="443721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8" name="Блок-схема: узел 107"/>
            <p:cNvSpPr/>
            <p:nvPr/>
          </p:nvSpPr>
          <p:spPr>
            <a:xfrm>
              <a:off x="4486510" y="3808536"/>
              <a:ext cx="414934" cy="372840"/>
            </a:xfrm>
            <a:prstGeom prst="flowChartConnector">
              <a:avLst/>
            </a:prstGeom>
            <a:solidFill>
              <a:schemeClr val="accent4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3801093" y="4111496"/>
              <a:ext cx="17107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Регулярные сообщения</a:t>
              </a:r>
              <a:endParaRPr lang="ru-RU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10" name="Прямая со стрелкой 109"/>
          <p:cNvCxnSpPr>
            <a:stCxn id="108" idx="6"/>
            <a:endCxn id="152" idx="2"/>
          </p:cNvCxnSpPr>
          <p:nvPr/>
        </p:nvCxnSpPr>
        <p:spPr>
          <a:xfrm>
            <a:off x="4927999" y="3079285"/>
            <a:ext cx="8152137" cy="30161"/>
          </a:xfrm>
          <a:prstGeom prst="straightConnector1">
            <a:avLst/>
          </a:prstGeom>
          <a:ln w="38100">
            <a:prstDash val="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1" name="Скругленный прямоугольник 110"/>
          <p:cNvSpPr/>
          <p:nvPr/>
        </p:nvSpPr>
        <p:spPr>
          <a:xfrm>
            <a:off x="12509164" y="2372555"/>
            <a:ext cx="2895517" cy="247176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TextBox 111"/>
          <p:cNvSpPr txBox="1"/>
          <p:nvPr/>
        </p:nvSpPr>
        <p:spPr>
          <a:xfrm>
            <a:off x="13168502" y="1749581"/>
            <a:ext cx="2237485" cy="64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ЦОД НР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2485914" y="7419671"/>
            <a:ext cx="2931250" cy="1305762"/>
          </a:xfrm>
          <a:prstGeom prst="roundRect">
            <a:avLst/>
          </a:prstGeom>
          <a:noFill/>
          <a:ln w="57150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4" name="TextBox 113"/>
          <p:cNvSpPr txBox="1"/>
          <p:nvPr/>
        </p:nvSpPr>
        <p:spPr>
          <a:xfrm>
            <a:off x="2939408" y="6988088"/>
            <a:ext cx="25713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8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2400" dirty="0"/>
              <a:t>Пользователи</a:t>
            </a:r>
          </a:p>
        </p:txBody>
      </p:sp>
      <p:sp>
        <p:nvSpPr>
          <p:cNvPr id="115" name="Прямоугольник 114"/>
          <p:cNvSpPr/>
          <p:nvPr/>
        </p:nvSpPr>
        <p:spPr>
          <a:xfrm>
            <a:off x="3136743" y="7764090"/>
            <a:ext cx="1629592" cy="5399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Плагин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6" name="Прямая соединительная линия 115"/>
          <p:cNvCxnSpPr/>
          <p:nvPr/>
        </p:nvCxnSpPr>
        <p:spPr>
          <a:xfrm flipH="1">
            <a:off x="4766335" y="8005164"/>
            <a:ext cx="12030490" cy="2888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Скругленный прямоугольник 116"/>
          <p:cNvSpPr/>
          <p:nvPr/>
        </p:nvSpPr>
        <p:spPr>
          <a:xfrm>
            <a:off x="2485914" y="4113553"/>
            <a:ext cx="2932071" cy="1378864"/>
          </a:xfrm>
          <a:prstGeom prst="roundRect">
            <a:avLst/>
          </a:prstGeom>
          <a:noFill/>
          <a:ln w="57150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TextBox 117"/>
          <p:cNvSpPr txBox="1"/>
          <p:nvPr/>
        </p:nvSpPr>
        <p:spPr>
          <a:xfrm>
            <a:off x="3417776" y="3582032"/>
            <a:ext cx="132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ЭТП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9" name="Прямая соединительная линия 118"/>
          <p:cNvCxnSpPr>
            <a:stCxn id="117" idx="0"/>
            <a:endCxn id="117" idx="2"/>
          </p:cNvCxnSpPr>
          <p:nvPr/>
        </p:nvCxnSpPr>
        <p:spPr>
          <a:xfrm>
            <a:off x="3951950" y="4113553"/>
            <a:ext cx="0" cy="1378864"/>
          </a:xfrm>
          <a:prstGeom prst="line">
            <a:avLst/>
          </a:prstGeom>
          <a:ln w="38100">
            <a:solidFill>
              <a:srgbClr val="4171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Box 119"/>
          <p:cNvSpPr txBox="1"/>
          <p:nvPr/>
        </p:nvSpPr>
        <p:spPr>
          <a:xfrm>
            <a:off x="2772316" y="4268432"/>
            <a:ext cx="1353515" cy="457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Сервера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2827324" y="4760168"/>
            <a:ext cx="810009" cy="5926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4301642" y="4258128"/>
            <a:ext cx="810009" cy="6542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КК</a:t>
            </a:r>
          </a:p>
          <a:p>
            <a:pPr algn="ctr"/>
            <a:r>
              <a:rPr lang="ru-RU" sz="105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данных</a:t>
            </a:r>
          </a:p>
        </p:txBody>
      </p:sp>
      <p:cxnSp>
        <p:nvCxnSpPr>
          <p:cNvPr id="123" name="Прямая со стрелкой 122"/>
          <p:cNvCxnSpPr>
            <a:stCxn id="121" idx="3"/>
            <a:endCxn id="122" idx="1"/>
          </p:cNvCxnSpPr>
          <p:nvPr/>
        </p:nvCxnSpPr>
        <p:spPr>
          <a:xfrm flipV="1">
            <a:off x="3637333" y="4585230"/>
            <a:ext cx="664309" cy="471243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4" name="Блок-схема: узел 123"/>
          <p:cNvSpPr/>
          <p:nvPr/>
        </p:nvSpPr>
        <p:spPr>
          <a:xfrm>
            <a:off x="4499921" y="4886512"/>
            <a:ext cx="414934" cy="372840"/>
          </a:xfrm>
          <a:prstGeom prst="flowChartConnector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 стрелкой 125"/>
          <p:cNvCxnSpPr>
            <a:stCxn id="124" idx="6"/>
            <a:endCxn id="202" idx="2"/>
          </p:cNvCxnSpPr>
          <p:nvPr/>
        </p:nvCxnSpPr>
        <p:spPr>
          <a:xfrm flipV="1">
            <a:off x="4914855" y="4074700"/>
            <a:ext cx="8165281" cy="998232"/>
          </a:xfrm>
          <a:prstGeom prst="straightConnector1">
            <a:avLst/>
          </a:prstGeom>
          <a:ln w="38100">
            <a:prstDash val="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7" name="Скругленный прямоугольник 126"/>
          <p:cNvSpPr/>
          <p:nvPr/>
        </p:nvSpPr>
        <p:spPr>
          <a:xfrm>
            <a:off x="12434552" y="5672270"/>
            <a:ext cx="3837585" cy="1650703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TextBox 127"/>
          <p:cNvSpPr txBox="1"/>
          <p:nvPr/>
        </p:nvSpPr>
        <p:spPr>
          <a:xfrm>
            <a:off x="13477926" y="5168118"/>
            <a:ext cx="1377445" cy="64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4688872" y="5987025"/>
            <a:ext cx="1237193" cy="5399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Запрос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0" name="Прямая со стрелкой 129"/>
          <p:cNvCxnSpPr>
            <a:endCxn id="127" idx="1"/>
          </p:cNvCxnSpPr>
          <p:nvPr/>
        </p:nvCxnSpPr>
        <p:spPr>
          <a:xfrm flipV="1">
            <a:off x="5417164" y="6497622"/>
            <a:ext cx="7017388" cy="113945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 rot="-540000">
            <a:off x="7938877" y="6659482"/>
            <a:ext cx="1973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Жалобы + Видео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2" name="Прямая со стрелкой 131"/>
          <p:cNvCxnSpPr>
            <a:endCxn id="129" idx="0"/>
          </p:cNvCxnSpPr>
          <p:nvPr/>
        </p:nvCxnSpPr>
        <p:spPr>
          <a:xfrm>
            <a:off x="14441858" y="4089957"/>
            <a:ext cx="865611" cy="189706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3" name="Прямая со стрелкой 132"/>
          <p:cNvCxnSpPr/>
          <p:nvPr/>
        </p:nvCxnSpPr>
        <p:spPr>
          <a:xfrm flipH="1" flipV="1">
            <a:off x="14538674" y="3981761"/>
            <a:ext cx="921970" cy="200526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13211686" y="6657568"/>
            <a:ext cx="1990235" cy="64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Подсистема АРМ ФАС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 rot="60000">
            <a:off x="8272067" y="2682744"/>
            <a:ext cx="43851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 rot="21240000">
            <a:off x="8245003" y="3967954"/>
            <a:ext cx="43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Очередь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8049503" y="7977316"/>
            <a:ext cx="2535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Телеметрия: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8" name="Группа 137"/>
          <p:cNvGrpSpPr/>
          <p:nvPr/>
        </p:nvGrpSpPr>
        <p:grpSpPr>
          <a:xfrm>
            <a:off x="4508201" y="2405619"/>
            <a:ext cx="3937760" cy="2915217"/>
            <a:chOff x="4065688" y="1409410"/>
            <a:chExt cx="2854313" cy="2351691"/>
          </a:xfrm>
        </p:grpSpPr>
        <p:cxnSp>
          <p:nvCxnSpPr>
            <p:cNvPr id="139" name="Скругленная соединительная линия 138"/>
            <p:cNvCxnSpPr/>
            <p:nvPr/>
          </p:nvCxnSpPr>
          <p:spPr>
            <a:xfrm rot="8400000" flipV="1">
              <a:off x="4269867" y="1409410"/>
              <a:ext cx="2430508" cy="2339736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Скругленная соединительная линия 139"/>
            <p:cNvCxnSpPr/>
            <p:nvPr/>
          </p:nvCxnSpPr>
          <p:spPr>
            <a:xfrm rot="8400000" flipV="1">
              <a:off x="4489493" y="1409410"/>
              <a:ext cx="2430508" cy="2339736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Скругленная соединительная линия 140"/>
            <p:cNvCxnSpPr/>
            <p:nvPr/>
          </p:nvCxnSpPr>
          <p:spPr>
            <a:xfrm rot="8400000" flipV="1">
              <a:off x="4065688" y="1421365"/>
              <a:ext cx="2430508" cy="2339736"/>
            </a:xfrm>
            <a:prstGeom prst="curved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2" name="TextBox 141"/>
          <p:cNvSpPr txBox="1"/>
          <p:nvPr/>
        </p:nvSpPr>
        <p:spPr>
          <a:xfrm>
            <a:off x="12862075" y="2382991"/>
            <a:ext cx="352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Распределенная БД</a:t>
            </a:r>
            <a:endParaRPr lang="ru-RU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4" name="Прямая соединительная линия 143"/>
          <p:cNvCxnSpPr/>
          <p:nvPr/>
        </p:nvCxnSpPr>
        <p:spPr>
          <a:xfrm flipV="1">
            <a:off x="16796825" y="3109446"/>
            <a:ext cx="0" cy="49101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5" name="Прямая со стрелкой 144"/>
          <p:cNvCxnSpPr>
            <a:endCxn id="201" idx="6"/>
          </p:cNvCxnSpPr>
          <p:nvPr/>
        </p:nvCxnSpPr>
        <p:spPr>
          <a:xfrm flipH="1">
            <a:off x="14891766" y="3109446"/>
            <a:ext cx="1905059" cy="0"/>
          </a:xfrm>
          <a:prstGeom prst="straightConnector1">
            <a:avLst/>
          </a:prstGeom>
          <a:ln w="38100">
            <a:headEnd type="non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>
            <a:stCxn id="113" idx="1"/>
          </p:cNvCxnSpPr>
          <p:nvPr/>
        </p:nvCxnSpPr>
        <p:spPr>
          <a:xfrm flipH="1">
            <a:off x="1795463" y="8072552"/>
            <a:ext cx="690451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>
          <a:xfrm flipV="1">
            <a:off x="1814732" y="2760466"/>
            <a:ext cx="0" cy="531208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 стрелкой 147"/>
          <p:cNvCxnSpPr>
            <a:endCxn id="117" idx="1"/>
          </p:cNvCxnSpPr>
          <p:nvPr/>
        </p:nvCxnSpPr>
        <p:spPr>
          <a:xfrm>
            <a:off x="1814732" y="4802985"/>
            <a:ext cx="671182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>
            <a:off x="1795463" y="2772146"/>
            <a:ext cx="694474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12787540" y="3413390"/>
            <a:ext cx="2396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Хранение контрольных сумм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3462541" y="1616727"/>
            <a:ext cx="1327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ЭТП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2" name="Блок-схема: узел 151"/>
          <p:cNvSpPr/>
          <p:nvPr/>
        </p:nvSpPr>
        <p:spPr>
          <a:xfrm>
            <a:off x="13080136" y="2865817"/>
            <a:ext cx="538422" cy="487258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1" name="Блок-схема: узел 200"/>
          <p:cNvSpPr/>
          <p:nvPr/>
        </p:nvSpPr>
        <p:spPr>
          <a:xfrm>
            <a:off x="14353344" y="2865817"/>
            <a:ext cx="538422" cy="487258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2" name="Блок-схема: узел 201"/>
          <p:cNvSpPr/>
          <p:nvPr/>
        </p:nvSpPr>
        <p:spPr>
          <a:xfrm>
            <a:off x="13080136" y="3831071"/>
            <a:ext cx="538422" cy="487258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3" name="Блок-схема: узел 202"/>
          <p:cNvSpPr/>
          <p:nvPr/>
        </p:nvSpPr>
        <p:spPr>
          <a:xfrm>
            <a:off x="14353344" y="3831071"/>
            <a:ext cx="538422" cy="487258"/>
          </a:xfrm>
          <a:prstGeom prst="flowChartConnector">
            <a:avLst/>
          </a:prstGeom>
          <a:solidFill>
            <a:srgbClr val="FFC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4" name="Скругленный прямоугольник 203"/>
          <p:cNvSpPr/>
          <p:nvPr/>
        </p:nvSpPr>
        <p:spPr>
          <a:xfrm>
            <a:off x="2467831" y="5654514"/>
            <a:ext cx="2931250" cy="1305762"/>
          </a:xfrm>
          <a:prstGeom prst="roundRect">
            <a:avLst/>
          </a:prstGeom>
          <a:noFill/>
          <a:ln w="57150">
            <a:solidFill>
              <a:srgbClr val="417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 стрелкой 10"/>
          <p:cNvCxnSpPr>
            <a:stCxn id="152" idx="5"/>
            <a:endCxn id="203" idx="1"/>
          </p:cNvCxnSpPr>
          <p:nvPr/>
        </p:nvCxnSpPr>
        <p:spPr>
          <a:xfrm>
            <a:off x="13539708" y="3281718"/>
            <a:ext cx="892486" cy="62071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Прямая со стрелкой 204"/>
          <p:cNvCxnSpPr>
            <a:stCxn id="202" idx="6"/>
            <a:endCxn id="203" idx="2"/>
          </p:cNvCxnSpPr>
          <p:nvPr/>
        </p:nvCxnSpPr>
        <p:spPr>
          <a:xfrm>
            <a:off x="13618558" y="4074700"/>
            <a:ext cx="73478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Прямая со стрелкой 205"/>
          <p:cNvCxnSpPr>
            <a:stCxn id="201" idx="4"/>
            <a:endCxn id="203" idx="0"/>
          </p:cNvCxnSpPr>
          <p:nvPr/>
        </p:nvCxnSpPr>
        <p:spPr>
          <a:xfrm>
            <a:off x="14622555" y="3353075"/>
            <a:ext cx="0" cy="47799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TextBox 206"/>
          <p:cNvSpPr txBox="1"/>
          <p:nvPr/>
        </p:nvSpPr>
        <p:spPr>
          <a:xfrm>
            <a:off x="3822039" y="5192959"/>
            <a:ext cx="17107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Регулярные сообщения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38344" y="7398899"/>
            <a:ext cx="16385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на АРМ</a:t>
            </a:r>
            <a:endParaRPr lang="ru-RU" dirty="0"/>
          </a:p>
        </p:txBody>
      </p:sp>
      <p:sp>
        <p:nvSpPr>
          <p:cNvPr id="208" name="TextBox 207"/>
          <p:cNvSpPr txBox="1"/>
          <p:nvPr/>
        </p:nvSpPr>
        <p:spPr>
          <a:xfrm>
            <a:off x="3034904" y="6040234"/>
            <a:ext cx="1853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ЕИС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9" name="Прямая со стрелкой 208"/>
          <p:cNvCxnSpPr>
            <a:stCxn id="204" idx="3"/>
            <a:endCxn id="203" idx="3"/>
          </p:cNvCxnSpPr>
          <p:nvPr/>
        </p:nvCxnSpPr>
        <p:spPr>
          <a:xfrm flipV="1">
            <a:off x="5399081" y="4246972"/>
            <a:ext cx="9033113" cy="2060423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13" name="Рисунок 212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91596" y="2823637"/>
            <a:ext cx="463650" cy="463650"/>
          </a:xfrm>
          <a:prstGeom prst="rect">
            <a:avLst/>
          </a:prstGeom>
        </p:spPr>
      </p:pic>
      <p:pic>
        <p:nvPicPr>
          <p:cNvPr id="215" name="Рисунок 214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91596" y="4824647"/>
            <a:ext cx="463650" cy="463650"/>
          </a:xfrm>
          <a:prstGeom prst="rect">
            <a:avLst/>
          </a:prstGeom>
        </p:spPr>
      </p:pic>
      <p:pic>
        <p:nvPicPr>
          <p:cNvPr id="216" name="Рисунок 215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154497" y="2919708"/>
            <a:ext cx="385211" cy="385211"/>
          </a:xfrm>
          <a:prstGeom prst="rect">
            <a:avLst/>
          </a:prstGeom>
        </p:spPr>
      </p:pic>
      <p:pic>
        <p:nvPicPr>
          <p:cNvPr id="219" name="Рисунок 218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4430001" y="2919708"/>
            <a:ext cx="385211" cy="385211"/>
          </a:xfrm>
          <a:prstGeom prst="rect">
            <a:avLst/>
          </a:prstGeom>
        </p:spPr>
      </p:pic>
      <p:pic>
        <p:nvPicPr>
          <p:cNvPr id="220" name="Рисунок 219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163609" y="3881621"/>
            <a:ext cx="385211" cy="385211"/>
          </a:xfrm>
          <a:prstGeom prst="rect">
            <a:avLst/>
          </a:prstGeom>
        </p:spPr>
      </p:pic>
      <p:pic>
        <p:nvPicPr>
          <p:cNvPr id="221" name="Рисунок 220" descr="База данных">
            <a:extLst>
              <a:ext uri="{FF2B5EF4-FFF2-40B4-BE49-F238E27FC236}">
                <a16:creationId xmlns:lc="http://schemas.openxmlformats.org/drawingml/2006/lockedCanvas" xmlns:a16="http://schemas.microsoft.com/office/drawing/2014/main" xmlns="" id="{0869B6D1-C00E-47F0-BBFA-C7D12F6DFE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4440552" y="3882094"/>
            <a:ext cx="385211" cy="38521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>
            <a:stCxn id="204" idx="1"/>
          </p:cNvCxnSpPr>
          <p:nvPr/>
        </p:nvCxnSpPr>
        <p:spPr>
          <a:xfrm flipH="1">
            <a:off x="1290181" y="6307395"/>
            <a:ext cx="1177650" cy="0"/>
          </a:xfrm>
          <a:prstGeom prst="line">
            <a:avLst/>
          </a:prstGeom>
          <a:ln w="38100">
            <a:solidFill>
              <a:srgbClr val="7030A0"/>
            </a:solidFill>
            <a:headEnd type="triangl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H="1">
            <a:off x="1308264" y="5056472"/>
            <a:ext cx="1177650" cy="0"/>
          </a:xfrm>
          <a:prstGeom prst="line">
            <a:avLst/>
          </a:prstGeom>
          <a:ln w="38100">
            <a:solidFill>
              <a:srgbClr val="7030A0"/>
            </a:solidFill>
            <a:headEnd type="triangl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>
            <a:off x="1312287" y="3028511"/>
            <a:ext cx="1177650" cy="0"/>
          </a:xfrm>
          <a:prstGeom prst="line">
            <a:avLst/>
          </a:prstGeom>
          <a:ln w="38100">
            <a:solidFill>
              <a:srgbClr val="7030A0"/>
            </a:solidFill>
            <a:headEnd type="triangl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>
            <a:off x="1312287" y="8304000"/>
            <a:ext cx="1169666" cy="0"/>
          </a:xfrm>
          <a:prstGeom prst="line">
            <a:avLst/>
          </a:prstGeom>
          <a:ln w="38100">
            <a:solidFill>
              <a:srgbClr val="7030A0"/>
            </a:solidFill>
            <a:headEnd type="triangl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301817" y="3028511"/>
            <a:ext cx="0" cy="5275489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862552" y="8311117"/>
            <a:ext cx="9144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Корректность подписания ЭЦП данных, формируемых плагином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Доступность интернета на АРМ пользователя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Доступность ЭТП/ЕИС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Корректность настройки времени на АРМ пользователя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Время отклика серверов ЭТП/ЕИС на действия пользователя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22140" y="8377426"/>
            <a:ext cx="6700415" cy="141101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18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Box 9"/>
          <p:cNvSpPr txBox="1"/>
          <p:nvPr/>
        </p:nvSpPr>
        <p:spPr>
          <a:xfrm>
            <a:off x="1153079" y="3008617"/>
            <a:ext cx="16544111" cy="1426031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2300"/>
              </a:lnSpc>
              <a:spcAft>
                <a:spcPts val="600"/>
              </a:spcAft>
            </a:pPr>
            <a:r>
              <a:rPr lang="ru-RU" sz="2800" dirty="0" smtClean="0">
                <a:solidFill>
                  <a:srgbClr val="002060"/>
                </a:solidFill>
              </a:rPr>
              <a:t>     ЕИС: контрактация</a:t>
            </a:r>
            <a:r>
              <a:rPr lang="ru-RU" sz="2800" dirty="0">
                <a:solidFill>
                  <a:srgbClr val="002060"/>
                </a:solidFill>
              </a:rPr>
              <a:t>, </a:t>
            </a:r>
            <a:r>
              <a:rPr lang="ru-RU" sz="2800" dirty="0" smtClean="0">
                <a:solidFill>
                  <a:srgbClr val="002060"/>
                </a:solidFill>
              </a:rPr>
              <a:t>определение </a:t>
            </a:r>
            <a:r>
              <a:rPr lang="ru-RU" sz="2800" dirty="0">
                <a:solidFill>
                  <a:srgbClr val="002060"/>
                </a:solidFill>
              </a:rPr>
              <a:t>поставщика, подрядчика исполнителя (6 процедур по 44-ФЗ 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и </a:t>
            </a:r>
            <a:r>
              <a:rPr lang="ru-RU" sz="2800" dirty="0">
                <a:solidFill>
                  <a:srgbClr val="002060"/>
                </a:solidFill>
              </a:rPr>
              <a:t>4 процедуры по 223-ФЗ</a:t>
            </a:r>
            <a:r>
              <a:rPr lang="ru-RU" sz="2800" dirty="0" smtClean="0">
                <a:solidFill>
                  <a:srgbClr val="002060"/>
                </a:solidFill>
              </a:rPr>
              <a:t>)</a:t>
            </a:r>
          </a:p>
          <a:p>
            <a:pPr algn="l">
              <a:lnSpc>
                <a:spcPts val="2300"/>
              </a:lnSpc>
              <a:spcAft>
                <a:spcPts val="600"/>
              </a:spcAft>
            </a:pPr>
            <a:r>
              <a:rPr lang="ru-RU" sz="2800" dirty="0" smtClean="0">
                <a:solidFill>
                  <a:srgbClr val="002060"/>
                </a:solidFill>
              </a:rPr>
              <a:t>     </a:t>
            </a:r>
          </a:p>
          <a:p>
            <a:pPr algn="l">
              <a:lnSpc>
                <a:spcPts val="2300"/>
              </a:lnSpc>
              <a:spcAft>
                <a:spcPts val="600"/>
              </a:spcAft>
            </a:pP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 Развитие подсистемы аналитики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222" name="Прямоугольник 6"/>
          <p:cNvSpPr/>
          <p:nvPr/>
        </p:nvSpPr>
        <p:spPr>
          <a:xfrm>
            <a:off x="966183" y="505204"/>
            <a:ext cx="1494961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Развитие ГИС «Независимый регистратор» в 2020-22 гг.</a:t>
            </a:r>
            <a:endParaRPr lang="ru-RU" sz="38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 Black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1" t="5200" r="7398" b="10697"/>
          <a:stretch/>
        </p:blipFill>
        <p:spPr>
          <a:xfrm>
            <a:off x="16107006" y="99681"/>
            <a:ext cx="2059719" cy="1932143"/>
          </a:xfrm>
          <a:prstGeom prst="rect">
            <a:avLst/>
          </a:prstGeom>
        </p:spPr>
      </p:pic>
      <p:sp>
        <p:nvSpPr>
          <p:cNvPr id="68" name="Прямоугольник 5">
            <a:extLst>
              <a:ext uri="{FF2B5EF4-FFF2-40B4-BE49-F238E27FC236}">
                <a16:creationId xmlns:a16="http://schemas.microsoft.com/office/drawing/2014/main" xmlns="" id="{C4273577-4571-D147-8C20-30CAF130B648}"/>
              </a:ext>
            </a:extLst>
          </p:cNvPr>
          <p:cNvSpPr/>
          <p:nvPr/>
        </p:nvSpPr>
        <p:spPr>
          <a:xfrm>
            <a:off x="1055219" y="1466895"/>
            <a:ext cx="2304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8F4C6BCC-E02D-3D4E-A273-54A460E4673E}"/>
              </a:ext>
            </a:extLst>
          </p:cNvPr>
          <p:cNvSpPr/>
          <p:nvPr/>
        </p:nvSpPr>
        <p:spPr>
          <a:xfrm>
            <a:off x="-1" y="10111582"/>
            <a:ext cx="18291175" cy="357550"/>
          </a:xfrm>
          <a:prstGeom prst="rect">
            <a:avLst/>
          </a:prstGeom>
          <a:solidFill>
            <a:srgbClr val="16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38325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7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55219" y="5753844"/>
            <a:ext cx="16544111" cy="1245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     Регистрация контракта </a:t>
            </a:r>
            <a:r>
              <a:rPr lang="ru-RU" sz="2800" b="1" dirty="0">
                <a:solidFill>
                  <a:srgbClr val="002060"/>
                </a:solidFill>
              </a:rPr>
              <a:t>в реестре контрактов</a:t>
            </a:r>
            <a:r>
              <a:rPr lang="ru-RU" sz="2800" b="1" dirty="0" smtClean="0">
                <a:solidFill>
                  <a:srgbClr val="002060"/>
                </a:solidFill>
              </a:rPr>
              <a:t>,</a:t>
            </a:r>
            <a:r>
              <a:rPr lang="ru-RU" sz="2800" b="1" dirty="0">
                <a:solidFill>
                  <a:srgbClr val="002060"/>
                </a:solidFill>
              </a:rPr>
              <a:t> планирование по 44-ФЗ, исполнение контракта, электронное актирование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lnSpc>
                <a:spcPts val="2200"/>
              </a:lnSpc>
            </a:pPr>
            <a:endParaRPr lang="ru-RU" sz="2800" b="1" dirty="0">
              <a:solidFill>
                <a:srgbClr val="002060"/>
              </a:solidFill>
            </a:endParaRPr>
          </a:p>
          <a:p>
            <a:pPr>
              <a:lnSpc>
                <a:spcPts val="22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     Регистрация договора </a:t>
            </a:r>
            <a:r>
              <a:rPr lang="ru-RU" sz="2800" b="1" dirty="0">
                <a:solidFill>
                  <a:srgbClr val="002060"/>
                </a:solidFill>
              </a:rPr>
              <a:t>в реестре договоров, планы закупки по </a:t>
            </a:r>
            <a:r>
              <a:rPr lang="ru-RU" sz="2800" b="1" dirty="0" smtClean="0">
                <a:solidFill>
                  <a:srgbClr val="002060"/>
                </a:solidFill>
              </a:rPr>
              <a:t>223-ФЗ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59888" y="11349663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153077" y="7052128"/>
            <a:ext cx="1617250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153079" y="4542428"/>
            <a:ext cx="16172503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121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1153079" y="8951059"/>
            <a:ext cx="16172504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153079" y="8158345"/>
            <a:ext cx="16544110" cy="703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Aft>
                <a:spcPts val="600"/>
              </a:spcAft>
            </a:pPr>
            <a:r>
              <a:rPr lang="ru-RU" sz="2800" b="1" dirty="0">
                <a:solidFill>
                  <a:srgbClr val="002060"/>
                </a:solidFill>
              </a:rPr>
              <a:t>     Бюджетные обязательства, денежные обязательства, контроль по ч.5 ст. 99, реестр недобросовестных поставщиков, реестр жалоб, общественное обсуждение</a:t>
            </a:r>
          </a:p>
        </p:txBody>
      </p:sp>
      <p:sp>
        <p:nvSpPr>
          <p:cNvPr id="15" name="TextBox 63"/>
          <p:cNvSpPr txBox="1"/>
          <p:nvPr/>
        </p:nvSpPr>
        <p:spPr>
          <a:xfrm>
            <a:off x="2447301" y="5102845"/>
            <a:ext cx="3865162" cy="323165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ru-RU" sz="30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2021</a:t>
            </a:r>
            <a:endParaRPr lang="ru-RU" sz="30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7" name="TextBox 63"/>
          <p:cNvSpPr txBox="1"/>
          <p:nvPr/>
        </p:nvSpPr>
        <p:spPr>
          <a:xfrm>
            <a:off x="2447301" y="2378680"/>
            <a:ext cx="3865162" cy="345223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ru-RU" sz="30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2020</a:t>
            </a:r>
            <a:endParaRPr lang="ru-RU" sz="30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sp>
        <p:nvSpPr>
          <p:cNvPr id="18" name="TextBox 63"/>
          <p:cNvSpPr txBox="1"/>
          <p:nvPr/>
        </p:nvSpPr>
        <p:spPr>
          <a:xfrm>
            <a:off x="2359619" y="7520774"/>
            <a:ext cx="3865162" cy="323165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lstStyle>
            <a:defPPr>
              <a:defRPr lang="ru-RU"/>
            </a:defPPr>
            <a:lvl1pPr algn="ctr">
              <a:defRPr sz="1600" b="1">
                <a:solidFill>
                  <a:schemeClr val="tx1"/>
                </a:solidFill>
              </a:defRPr>
            </a:lvl1pPr>
          </a:lstStyle>
          <a:p>
            <a:pPr algn="l">
              <a:lnSpc>
                <a:spcPts val="1800"/>
              </a:lnSpc>
            </a:pPr>
            <a:r>
              <a:rPr lang="ru-RU" sz="3000" dirty="0" smtClean="0">
                <a:solidFill>
                  <a:srgbClr val="002060"/>
                </a:solidFill>
                <a:latin typeface="Verdana" charset="0"/>
                <a:ea typeface="Verdana" charset="0"/>
                <a:cs typeface="Verdana" charset="0"/>
              </a:rPr>
              <a:t>2022</a:t>
            </a:r>
            <a:endParaRPr lang="ru-RU" sz="3000" dirty="0">
              <a:solidFill>
                <a:srgbClr val="002060"/>
              </a:solidFill>
              <a:latin typeface="Verdana" charset="0"/>
              <a:ea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55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Прямоугольник 6"/>
          <p:cNvSpPr/>
          <p:nvPr/>
        </p:nvSpPr>
        <p:spPr>
          <a:xfrm>
            <a:off x="966183" y="505204"/>
            <a:ext cx="1494961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8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Плагин ГИС </a:t>
            </a:r>
            <a:r>
              <a:rPr lang="ru-RU" sz="38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«Независимый регистратор» в </a:t>
            </a:r>
            <a:r>
              <a:rPr lang="ru-RU" sz="3800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Arial Black" charset="0"/>
              </a:rPr>
              <a:t>ЕИС</a:t>
            </a:r>
            <a:endParaRPr lang="ru-RU" sz="38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Arial Black" charset="0"/>
            </a:endParaRPr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xmlns="" id="{B92D5EB9-BB46-6E43-95E1-973AF9AD56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91" t="5200" r="7398" b="10697"/>
          <a:stretch/>
        </p:blipFill>
        <p:spPr>
          <a:xfrm>
            <a:off x="16107006" y="99681"/>
            <a:ext cx="2059719" cy="1932143"/>
          </a:xfrm>
          <a:prstGeom prst="rect">
            <a:avLst/>
          </a:prstGeom>
        </p:spPr>
      </p:pic>
      <p:sp>
        <p:nvSpPr>
          <p:cNvPr id="68" name="Прямоугольник 5">
            <a:extLst>
              <a:ext uri="{FF2B5EF4-FFF2-40B4-BE49-F238E27FC236}">
                <a16:creationId xmlns:a16="http://schemas.microsoft.com/office/drawing/2014/main" xmlns="" id="{C4273577-4571-D147-8C20-30CAF130B648}"/>
              </a:ext>
            </a:extLst>
          </p:cNvPr>
          <p:cNvSpPr/>
          <p:nvPr/>
        </p:nvSpPr>
        <p:spPr>
          <a:xfrm>
            <a:off x="1055219" y="1466895"/>
            <a:ext cx="2304000" cy="72000"/>
          </a:xfrm>
          <a:prstGeom prst="rect">
            <a:avLst/>
          </a:prstGeom>
          <a:solidFill>
            <a:srgbClr val="FFD34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xmlns="" id="{8F4C6BCC-E02D-3D4E-A273-54A460E4673E}"/>
              </a:ext>
            </a:extLst>
          </p:cNvPr>
          <p:cNvSpPr/>
          <p:nvPr/>
        </p:nvSpPr>
        <p:spPr>
          <a:xfrm>
            <a:off x="-1" y="10111582"/>
            <a:ext cx="18291175" cy="357550"/>
          </a:xfrm>
          <a:prstGeom prst="rect">
            <a:avLst/>
          </a:prstGeom>
          <a:solidFill>
            <a:srgbClr val="16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Номер слайда 2"/>
          <p:cNvSpPr txBox="1">
            <a:spLocks/>
          </p:cNvSpPr>
          <p:nvPr/>
        </p:nvSpPr>
        <p:spPr>
          <a:xfrm>
            <a:off x="13832543" y="9535998"/>
            <a:ext cx="4115514" cy="5477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7</a:t>
            </a:r>
            <a:endParaRPr lang="ru-RU" b="1" dirty="0"/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18DEF4B5-BDE6-404D-A17C-6B93882A5027}"/>
              </a:ext>
            </a:extLst>
          </p:cNvPr>
          <p:cNvCxnSpPr>
            <a:cxnSpLocks/>
          </p:cNvCxnSpPr>
          <p:nvPr/>
        </p:nvCxnSpPr>
        <p:spPr>
          <a:xfrm flipH="1">
            <a:off x="9959888" y="11349663"/>
            <a:ext cx="16609175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9850" r="2651" b="6454"/>
          <a:stretch/>
        </p:blipFill>
        <p:spPr bwMode="auto">
          <a:xfrm>
            <a:off x="1691324" y="1808921"/>
            <a:ext cx="14668485" cy="718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1153079" y="9378780"/>
            <a:ext cx="16544110" cy="387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Aft>
                <a:spcPts val="600"/>
              </a:spcAft>
            </a:pPr>
            <a:r>
              <a:rPr lang="ru-RU" sz="2800" b="1" dirty="0">
                <a:solidFill>
                  <a:srgbClr val="002060"/>
                </a:solidFill>
              </a:rPr>
              <a:t>     </a:t>
            </a:r>
            <a:r>
              <a:rPr lang="en-US" sz="2800" b="1" dirty="0">
                <a:solidFill>
                  <a:srgbClr val="002060"/>
                </a:solidFill>
                <a:hlinkClick r:id="rId4"/>
              </a:rPr>
              <a:t>http://</a:t>
            </a:r>
            <a:r>
              <a:rPr lang="en-US" sz="2800" b="1" dirty="0" smtClean="0">
                <a:solidFill>
                  <a:srgbClr val="002060"/>
                </a:solidFill>
                <a:hlinkClick r:id="rId4"/>
              </a:rPr>
              <a:t>zakupki.gov.ru/epz/main/public/document/view.html?sectionId=920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9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9" t="136" r="26649" b="-136"/>
          <a:stretch/>
        </p:blipFill>
        <p:spPr>
          <a:xfrm>
            <a:off x="1072865" y="941294"/>
            <a:ext cx="8396643" cy="7595452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93" name="Рисунок 192">
            <a:extLst>
              <a:ext uri="{FF2B5EF4-FFF2-40B4-BE49-F238E27FC236}">
                <a16:creationId xmlns:a16="http://schemas.microsoft.com/office/drawing/2014/main" xmlns="" id="{B8B8D0CA-2582-584A-8328-F2B0E12DA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20798" y="4389877"/>
            <a:ext cx="5045429" cy="5962780"/>
          </a:xfrm>
          <a:prstGeom prst="rect">
            <a:avLst/>
          </a:prstGeom>
        </p:spPr>
      </p:pic>
      <p:sp>
        <p:nvSpPr>
          <p:cNvPr id="62" name="Овал 61">
            <a:extLst>
              <a:ext uri="{FF2B5EF4-FFF2-40B4-BE49-F238E27FC236}">
                <a16:creationId xmlns:a16="http://schemas.microsoft.com/office/drawing/2014/main" xmlns="" id="{D825C2C9-BE28-DA42-B10B-9EE7EA6325FD}"/>
              </a:ext>
            </a:extLst>
          </p:cNvPr>
          <p:cNvSpPr/>
          <p:nvPr/>
        </p:nvSpPr>
        <p:spPr>
          <a:xfrm>
            <a:off x="7259259" y="5342631"/>
            <a:ext cx="4528075" cy="4528075"/>
          </a:xfrm>
          <a:prstGeom prst="ellipse">
            <a:avLst/>
          </a:prstGeom>
          <a:solidFill>
            <a:srgbClr val="FBD3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DACC1F9-13CE-1B41-A393-E4D93C6AB117}"/>
              </a:ext>
            </a:extLst>
          </p:cNvPr>
          <p:cNvSpPr txBox="1"/>
          <p:nvPr/>
        </p:nvSpPr>
        <p:spPr>
          <a:xfrm>
            <a:off x="8896268" y="6461196"/>
            <a:ext cx="68911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Спасибо </a:t>
            </a:r>
            <a:endParaRPr lang="en-US" sz="6400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6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 внимание!</a:t>
            </a: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xmlns="" id="{322B3F73-1E3A-CE4B-BB8A-876F968593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057" t="19524" r="11068" b="18408"/>
          <a:stretch/>
        </p:blipFill>
        <p:spPr>
          <a:xfrm>
            <a:off x="13563108" y="733897"/>
            <a:ext cx="3861953" cy="230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9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9454</TotalTime>
  <Words>463</Words>
  <Application>Microsoft Office PowerPoint</Application>
  <PresentationFormat>Произвольный</PresentationFormat>
  <Paragraphs>106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Коноплицкий Павел</dc:creator>
  <cp:lastModifiedBy>Елкина Алена Сергеевна</cp:lastModifiedBy>
  <cp:revision>288</cp:revision>
  <cp:lastPrinted>2019-07-31T08:12:23Z</cp:lastPrinted>
  <dcterms:created xsi:type="dcterms:W3CDTF">2019-02-07T05:52:49Z</dcterms:created>
  <dcterms:modified xsi:type="dcterms:W3CDTF">2019-09-24T06:44:13Z</dcterms:modified>
</cp:coreProperties>
</file>