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0"/>
  </p:notesMasterIdLst>
  <p:sldIdLst>
    <p:sldId id="260" r:id="rId5"/>
    <p:sldId id="334" r:id="rId6"/>
    <p:sldId id="355" r:id="rId7"/>
    <p:sldId id="360" r:id="rId8"/>
    <p:sldId id="357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EAFA"/>
    <a:srgbClr val="E2D7F5"/>
    <a:srgbClr val="F8E2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72" autoAdjust="0"/>
    <p:restoredTop sz="96229" autoAdjust="0"/>
  </p:normalViewPr>
  <p:slideViewPr>
    <p:cSldViewPr snapToGrid="0">
      <p:cViewPr>
        <p:scale>
          <a:sx n="96" d="100"/>
          <a:sy n="96" d="100"/>
        </p:scale>
        <p:origin x="-102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9F3B39-1A79-4AE6-A43E-F3BDD34A46B0}" type="datetimeFigureOut">
              <a:rPr lang="ru-RU" smtClean="0"/>
              <a:t>24.09.2019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D3ACB8-9B1E-42FF-BD8B-E326BAF32F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682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60DCC211-7FC8-4557-B9B4-C409F86FBAB6}" type="slidenum">
              <a:rPr lang="ru-RU" altLang="ru-RU">
                <a:solidFill>
                  <a:prstClr val="black"/>
                </a:solidFill>
              </a:rPr>
              <a:pPr/>
              <a:t>1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1666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60DCC211-7FC8-4557-B9B4-C409F86FBAB6}" type="slidenum">
              <a:rPr lang="ru-RU" altLang="ru-RU">
                <a:solidFill>
                  <a:prstClr val="black"/>
                </a:solidFill>
              </a:rPr>
              <a:pPr/>
              <a:t>2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166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3ACB8-9B1E-42FF-BD8B-E326BAF32FB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506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19770-8EA6-47F5-A71C-092A0C0614B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24.09.2019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C94BCA-0B7A-4761-A78B-6B3A94C0DEA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61229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BC943-E2E2-4B26-A647-2EAE450115C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24.09.2019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E1B147-7943-48E8-9A8A-095E3B672B8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41665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72FA6-D6ED-40CC-830B-17D3FE75D9C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24.09.2019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B8F27C-579E-4FFC-BAE0-E2BA706E5C3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00191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74275-BF96-45F7-AD6A-EC1F4A2826B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24.09.2019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4019EA-DD80-462F-8F51-E4070C57F14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78020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5C419-1DAF-4D1E-9258-EC8FC42F6E4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24.09.2019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F96213-5FF1-4E4A-A6CD-FF45394CDCD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46111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95815-3EE9-48DF-B5C8-684A050CD18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24.09.2019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F7DF63-D82E-4FED-B608-68461A283B0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0760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32B78-FBBC-4B6E-A586-8CFFA713DDB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24.09.2019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075988-44E9-47AF-8872-5DB7430D2DD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22574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607A6-1312-49C1-B81B-6AA00BEAE2F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24.09.2019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C9C29C-D6A4-46C3-A68D-E3728B3DCEC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2484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B1062-25D4-4438-818C-093470D573D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24.09.2019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C7FC9-DDF6-4743-A30F-8F82AEFBE2D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39953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E20DA-AB13-42EE-B17E-A52D9951EE4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24.09.2019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CBC1E-F55F-4246-A58F-3274288B3E9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95577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590D3-38FF-481F-B88C-050A49614C5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24.09.2019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60AB32-7E4D-44F2-BA29-CA490BA34C1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68833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633F5E-BD21-457B-8AAE-4C58FE8C40F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24.09.2019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4CC7504-C913-4176-B3C8-B6E30CFFCE6B}" type="slidenum">
              <a:rPr lang="ru-RU" altLang="ru-RU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744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6"/>
          <p:cNvSpPr txBox="1">
            <a:spLocks noChangeArrowheads="1"/>
          </p:cNvSpPr>
          <p:nvPr/>
        </p:nvSpPr>
        <p:spPr bwMode="auto">
          <a:xfrm>
            <a:off x="409574" y="2371953"/>
            <a:ext cx="11610975" cy="1538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Доработки применения КТРУ на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версию 9.3</a:t>
            </a:r>
            <a:endParaRPr lang="ru-RU" altLang="ru-RU" sz="4000" b="1" dirty="0" smtClean="0">
              <a:solidFill>
                <a:srgbClr val="44546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3800" b="1" dirty="0">
              <a:solidFill>
                <a:srgbClr val="44546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019EA-DD80-462F-8F51-E4070C57F146}" type="slidenum">
              <a:rPr lang="ru-RU" altLang="ru-RU" smtClean="0"/>
              <a:pPr/>
              <a:t>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6098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6"/>
          <p:cNvSpPr txBox="1">
            <a:spLocks noChangeArrowheads="1"/>
          </p:cNvSpPr>
          <p:nvPr/>
        </p:nvSpPr>
        <p:spPr bwMode="auto">
          <a:xfrm>
            <a:off x="1502228" y="608110"/>
            <a:ext cx="10456448" cy="5455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000" b="1" dirty="0" smtClean="0">
              <a:solidFill>
                <a:srgbClr val="44546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ru-RU" altLang="ru-RU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Реализация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уведомлений пользователей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изменении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позиций КТРУ: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en-US" sz="2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just"/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реализовано </a:t>
            </a: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информирование при изменении, размещении, сохранении извещения </a:t>
            </a:r>
          </a:p>
          <a:p>
            <a:pPr algn="just">
              <a:buNone/>
            </a:pP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en-US" sz="2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уведомлений пользователей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превышении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средневзвешенной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отпускной цены на этапе формирования извещения об осуществлении закупок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/>
            <a:endParaRPr lang="en-US" sz="2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just"/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реализовано </a:t>
            </a: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информирование пользователя о превышении средневзвешенной отпускной цены</a:t>
            </a:r>
            <a:endParaRPr lang="ru-RU" altLang="ru-RU" sz="2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ru-RU" alt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ru-RU" alt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ru-RU" alt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ru-RU" alt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019EA-DD80-462F-8F51-E4070C57F146}" type="slidenum">
              <a:rPr lang="ru-RU" altLang="ru-RU" smtClean="0"/>
              <a:pPr/>
              <a:t>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04286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14158" y="441591"/>
            <a:ext cx="8002438" cy="636712"/>
          </a:xfrm>
        </p:spPr>
        <p:txBody>
          <a:bodyPr/>
          <a:lstStyle/>
          <a:p>
            <a:pPr algn="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уведомлений пользователей об изменениях позиций КТРУ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C29C-D6A4-46C3-A68D-E3728B3DCEC7}" type="slidenum">
              <a:rPr lang="ru-RU" altLang="ru-RU" smtClean="0"/>
              <a:pPr/>
              <a:t>3</a:t>
            </a:fld>
            <a:endParaRPr lang="ru-RU" altLang="ru-RU"/>
          </a:p>
        </p:txBody>
      </p:sp>
      <p:sp>
        <p:nvSpPr>
          <p:cNvPr id="18" name="TextBox 17"/>
          <p:cNvSpPr txBox="1"/>
          <p:nvPr/>
        </p:nvSpPr>
        <p:spPr>
          <a:xfrm>
            <a:off x="4621752" y="4698590"/>
            <a:ext cx="322368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100" dirty="0" smtClean="0"/>
          </a:p>
          <a:p>
            <a:pPr algn="ctr"/>
            <a:endParaRPr lang="ru-RU" sz="1100" dirty="0" smtClean="0"/>
          </a:p>
          <a:p>
            <a:pPr algn="ctr"/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Закупка осуществляется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информацией и характеристиками, указанными в ранее выбранной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версии позиции КТРУ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3" name="Прямая со стрелкой 32"/>
          <p:cNvCxnSpPr/>
          <p:nvPr/>
        </p:nvCxnSpPr>
        <p:spPr>
          <a:xfrm>
            <a:off x="6143737" y="3251996"/>
            <a:ext cx="1" cy="3962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Скругленный прямоугольник 44"/>
          <p:cNvSpPr/>
          <p:nvPr/>
        </p:nvSpPr>
        <p:spPr>
          <a:xfrm>
            <a:off x="4922520" y="3680674"/>
            <a:ext cx="2466975" cy="92392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400" b="1" dirty="0">
                <a:solidFill>
                  <a:schemeClr val="dk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Обновлена </a:t>
            </a:r>
            <a:r>
              <a:rPr lang="ru-RU" sz="14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позиция (конкретная)  </a:t>
            </a:r>
            <a:r>
              <a:rPr lang="ru-RU" sz="1400" b="1" dirty="0">
                <a:solidFill>
                  <a:schemeClr val="dk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КТРУ </a:t>
            </a: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5191286" y="4694048"/>
            <a:ext cx="1952625" cy="361950"/>
          </a:xfrm>
          <a:prstGeom prst="roundRect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УВЕДОМЛЕНИЕ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4843445" y="2504965"/>
            <a:ext cx="2648309" cy="72431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Информирование пользователя в 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Извещении об осуществлении закупок</a:t>
            </a:r>
            <a:endParaRPr lang="ru-RU" sz="1400" b="1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3253424" y="1383137"/>
            <a:ext cx="5567488" cy="774341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b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КТРУ была обновлена позиция КТРУ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100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019EA-DD80-462F-8F51-E4070C57F146}" type="slidenum">
              <a:rPr lang="ru-RU" altLang="ru-RU" smtClean="0"/>
              <a:pPr/>
              <a:t>4</a:t>
            </a:fld>
            <a:endParaRPr lang="ru-RU" alt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470368" y="3450566"/>
            <a:ext cx="2606614" cy="191506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Информирование осуществляется, если товар является медицинским изделием, для которого в КТРУ установлена средневзвешенная отпускная цена</a:t>
            </a:r>
            <a:endParaRPr lang="ru-RU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Заголовок 1"/>
          <p:cNvSpPr txBox="1">
            <a:spLocks noGrp="1"/>
          </p:cNvSpPr>
          <p:nvPr>
            <p:ph type="title"/>
          </p:nvPr>
        </p:nvSpPr>
        <p:spPr>
          <a:xfrm>
            <a:off x="3994031" y="365126"/>
            <a:ext cx="8013940" cy="704549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уведомлений пользователей о превышении средневзвешенной отпускной цены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699" y="2070750"/>
            <a:ext cx="8186495" cy="3141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3303917" y="4166558"/>
            <a:ext cx="5306682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50" dirty="0">
                <a:solidFill>
                  <a:srgbClr val="0070C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В соответствии с постановлением Правительства Российской Федерации № 1517 от 30.12.2015 на данный вид медицинского изделия установлена средневзвешенная отпускная цена в размере 23516.83 </a:t>
            </a:r>
            <a:r>
              <a:rPr lang="ru-RU" sz="650" dirty="0" smtClean="0">
                <a:solidFill>
                  <a:srgbClr val="0070C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рублей.</a:t>
            </a:r>
            <a:r>
              <a:rPr lang="en-US" sz="650" dirty="0" smtClean="0">
                <a:solidFill>
                  <a:srgbClr val="0070C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endParaRPr lang="ru-RU" sz="650" dirty="0" smtClean="0">
              <a:solidFill>
                <a:srgbClr val="0070C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650" dirty="0" smtClean="0">
                <a:solidFill>
                  <a:srgbClr val="0070C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В </a:t>
            </a:r>
            <a:r>
              <a:rPr lang="ru-RU" sz="650" dirty="0">
                <a:solidFill>
                  <a:srgbClr val="0070C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соответствии  с п. 5 указанного постановления  начальная максимальная цена контракта не должна превышать средневзвешенную отпускную цену на медицинское изделие по виду согласно номенклатурной классификации медицинских изделий с учетом установленных предельных размеров оптовых надбавок и налога на добавленную стоимость (для медицинских изделий, облагаемых налогом на добавленную стоимость).</a:t>
            </a:r>
            <a:endParaRPr lang="ru-RU" sz="650" dirty="0" smtClean="0">
              <a:solidFill>
                <a:srgbClr val="0070C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 rot="5400000">
            <a:off x="8635174" y="4100484"/>
            <a:ext cx="810618" cy="724619"/>
          </a:xfrm>
          <a:prstGeom prst="down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136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51505"/>
            <a:ext cx="10515600" cy="4351338"/>
          </a:xfrm>
        </p:spPr>
        <p:txBody>
          <a:bodyPr/>
          <a:lstStyle/>
          <a:p>
            <a:pPr marL="3657600" lvl="8" indent="0" algn="ctr">
              <a:buNone/>
            </a:pPr>
            <a:endParaRPr lang="ru-RU" dirty="0" smtClean="0"/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Доработки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КТРУ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версию 9.3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019EA-DD80-462F-8F51-E4070C57F146}" type="slidenum">
              <a:rPr lang="ru-RU" altLang="ru-RU" smtClean="0"/>
              <a:pPr/>
              <a:t>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39789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3C3DE289E0B07E4CAF4A96B49F7C6350" ma:contentTypeVersion="1" ma:contentTypeDescription="Создание документа." ma:contentTypeScope="" ma:versionID="c1894b5f6fe632a0ad8e0815cd22b2be">
  <xsd:schema xmlns:xsd="http://www.w3.org/2001/XMLSchema" xmlns:xs="http://www.w3.org/2001/XMLSchema" xmlns:p="http://schemas.microsoft.com/office/2006/metadata/properties" xmlns:ns2="7537c641-c2f6-4429-8fa5-a30af002136b" targetNamespace="http://schemas.microsoft.com/office/2006/metadata/properties" ma:root="true" ma:fieldsID="fd2623dbc030af43c3e36719e0abaae8" ns2:_="">
    <xsd:import namespace="7537c641-c2f6-4429-8fa5-a30af002136b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37c641-c2f6-4429-8fa5-a30af002136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D1807ED-ECFA-40B6-9411-43DFFE48029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673C973-8B25-4247-A762-E63A4A6E0D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37c641-c2f6-4429-8fa5-a30af00213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CBF2E6C-D1B0-435B-AF49-16BBF5618796}">
  <ds:schemaRefs>
    <ds:schemaRef ds:uri="http://purl.org/dc/terms/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7537c641-c2f6-4429-8fa5-a30af002136b"/>
    <ds:schemaRef ds:uri="http://schemas.openxmlformats.org/package/2006/metadata/core-propertie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4435</TotalTime>
  <Words>211</Words>
  <Application>Microsoft Office PowerPoint</Application>
  <PresentationFormat>Произвольный</PresentationFormat>
  <Paragraphs>39</Paragraphs>
  <Slides>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1_Тема Office</vt:lpstr>
      <vt:lpstr>Презентация PowerPoint</vt:lpstr>
      <vt:lpstr>Презентация PowerPoint</vt:lpstr>
      <vt:lpstr>Реализация уведомлений пользователей об изменениях позиций КТРУ</vt:lpstr>
      <vt:lpstr>Реализация уведомлений пользователей о превышении средневзвешенной отпускной цены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Smirnov Mikhail</dc:creator>
  <cp:lastModifiedBy>Pavel Chepurnov</cp:lastModifiedBy>
  <cp:revision>189</cp:revision>
  <dcterms:created xsi:type="dcterms:W3CDTF">2016-11-22T12:13:28Z</dcterms:created>
  <dcterms:modified xsi:type="dcterms:W3CDTF">2019-09-24T06:47:36Z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84c210bc-b45d-43c6-b4a4-3a965062a499</vt:lpwstr>
  </property>
  <property fmtid="{D5CDD505-2E9C-101B-9397-08002B2CF9AE}" pid="3" name="ContentTypeId">
    <vt:lpwstr>0x0101003C3DE289E0B07E4CAF4A96B49F7C6350</vt:lpwstr>
  </property>
</Properties>
</file>