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60" r:id="rId4"/>
  </p:sldMasterIdLst>
  <p:notesMasterIdLst>
    <p:notesMasterId r:id="rId10"/>
  </p:notesMasterIdLst>
  <p:sldIdLst>
    <p:sldId id="260" r:id="rId5"/>
    <p:sldId id="334" r:id="rId6"/>
    <p:sldId id="355" r:id="rId7"/>
    <p:sldId id="360" r:id="rId8"/>
    <p:sldId id="357" r:id="rId9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0EAFA"/>
    <a:srgbClr val="E2D7F5"/>
    <a:srgbClr val="F8E2F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972" autoAdjust="0"/>
    <p:restoredTop sz="96229" autoAdjust="0"/>
  </p:normalViewPr>
  <p:slideViewPr>
    <p:cSldViewPr snapToGrid="0">
      <p:cViewPr>
        <p:scale>
          <a:sx n="96" d="100"/>
          <a:sy n="96" d="100"/>
        </p:scale>
        <p:origin x="-102" y="-3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49F3B39-1A79-4AE6-A43E-F3BDD34A46B0}" type="datetimeFigureOut">
              <a:rPr lang="ru-RU" smtClean="0"/>
              <a:t>24.09.2019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D3ACB8-9B1E-42FF-BD8B-E326BAF32FB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016821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2291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ru-RU" altLang="ru-RU" smtClean="0"/>
          </a:p>
        </p:txBody>
      </p:sp>
      <p:sp>
        <p:nvSpPr>
          <p:cNvPr id="12292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fld id="{60DCC211-7FC8-4557-B9B4-C409F86FBAB6}" type="slidenum">
              <a:rPr lang="ru-RU" altLang="ru-RU">
                <a:solidFill>
                  <a:prstClr val="black"/>
                </a:solidFill>
              </a:rPr>
              <a:pPr/>
              <a:t>1</a:t>
            </a:fld>
            <a:endParaRPr lang="ru-RU" altLang="ru-RU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616669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2291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ru-RU" altLang="ru-RU" smtClean="0"/>
          </a:p>
        </p:txBody>
      </p:sp>
      <p:sp>
        <p:nvSpPr>
          <p:cNvPr id="12292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fld id="{60DCC211-7FC8-4557-B9B4-C409F86FBAB6}" type="slidenum">
              <a:rPr lang="ru-RU" altLang="ru-RU">
                <a:solidFill>
                  <a:prstClr val="black"/>
                </a:solidFill>
              </a:rPr>
              <a:pPr/>
              <a:t>2</a:t>
            </a:fld>
            <a:endParaRPr lang="ru-RU" altLang="ru-RU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616669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D3ACB8-9B1E-42FF-BD8B-E326BAF32FB9}" type="slidenum">
              <a:rPr lang="ru-RU" smtClean="0"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905066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419770-8EA6-47F5-A71C-092A0C0614B9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5C94BCA-0B7A-4761-A78B-6B3A94C0DEA2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4612291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0BC943-E2E2-4B26-A647-2EAE450115C5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AE1B147-7943-48E8-9A8A-095E3B672B88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5416657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072FA6-D6ED-40CC-830B-17D3FE75D9C7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6B8F27C-579E-4FFC-BAE0-E2BA706E5C30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0001915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374275-BF96-45F7-AD6A-EC1F4A2826BC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4019EA-DD80-462F-8F51-E4070C57F146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0780202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95C419-1DAF-4D1E-9258-EC8FC42F6E49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F96213-5FF1-4E4A-A6CD-FF45394CDCD8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646111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B95815-3EE9-48DF-B5C8-684A050CD18F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F7DF63-D82E-4FED-B608-68461A283B07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5076040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832B78-FBBC-4B6E-A586-8CFFA713DDB4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075988-44E9-47AF-8872-5DB7430D2DD0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722574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5607A6-1312-49C1-B81B-6AA00BEAE2F6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C9C29C-D6A4-46C3-A68D-E3728B3DCEC7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8024842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9B1062-25D4-4438-818C-093470D573D5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EC7FC9-DDF6-4743-A30F-8F82AEFBE2D4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3399535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0E20DA-AB13-42EE-B17E-A52D9951EE4D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4CBC1E-F55F-4246-A58F-3274288B3E9C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195577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6590D3-38FF-481F-B88C-050A49614C51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60AB32-7E4D-44F2-BA29-CA490BA34C11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068833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E7633F5E-BD21-457B-8AAE-4C58FE8C40FF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24.09.2019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4CC7504-C913-4176-B3C8-B6E30CFFCE6B}" type="slidenum">
              <a:rPr lang="ru-RU" altLang="ru-RU">
                <a:cs typeface="Arial" panose="020B0604020202020204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ru-RU" altLang="ru-RU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997446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  <p:hf hdr="0" ftr="0" dt="0"/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</a:defRPr>
      </a:lvl9pPr>
    </p:titleStyle>
    <p:bodyStyle>
      <a:lvl1pPr marL="228600" indent="-228600" algn="l" rtl="0" eaLnBrk="0" fontAlgn="base" hangingPunct="0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16"/>
          <p:cNvSpPr txBox="1">
            <a:spLocks noChangeArrowheads="1"/>
          </p:cNvSpPr>
          <p:nvPr/>
        </p:nvSpPr>
        <p:spPr bwMode="auto">
          <a:xfrm>
            <a:off x="409574" y="2371953"/>
            <a:ext cx="11610975" cy="15388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Доработки применения КТРУ на 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версию 9.3</a:t>
            </a:r>
            <a:endParaRPr lang="ru-RU" altLang="ru-RU" sz="4000" b="1" dirty="0" smtClean="0">
              <a:solidFill>
                <a:srgbClr val="44546A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ru-RU" altLang="ru-RU" sz="3800" b="1" dirty="0">
              <a:solidFill>
                <a:srgbClr val="44546A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019EA-DD80-462F-8F51-E4070C57F146}" type="slidenum">
              <a:rPr lang="ru-RU" altLang="ru-RU" smtClean="0"/>
              <a:pPr/>
              <a:t>1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8560989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16"/>
          <p:cNvSpPr txBox="1">
            <a:spLocks noChangeArrowheads="1"/>
          </p:cNvSpPr>
          <p:nvPr/>
        </p:nvSpPr>
        <p:spPr bwMode="auto">
          <a:xfrm>
            <a:off x="1502228" y="608110"/>
            <a:ext cx="10456448" cy="54558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lang="ru-RU" altLang="ru-RU" sz="2000" b="1" dirty="0" smtClean="0">
              <a:solidFill>
                <a:srgbClr val="44546A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indent="-74295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altLang="ru-RU" sz="1200" b="1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None/>
            </a:pPr>
            <a:r>
              <a:rPr lang="ru-RU" sz="2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Реализация </a:t>
            </a:r>
            <a:r>
              <a:rPr lang="ru-RU" sz="2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уведомлений пользователей </a:t>
            </a: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 </a:t>
            </a:r>
            <a:r>
              <a:rPr lang="ru-RU" sz="2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изменении </a:t>
            </a: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позиций КТРУ:</a:t>
            </a:r>
            <a:endParaRPr lang="ru-RU" sz="2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buNone/>
            </a:pPr>
            <a:endParaRPr lang="en-US" sz="220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indent="-342900" algn="just"/>
            <a:r>
              <a:rPr lang="ru-RU" sz="22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реализовано </a:t>
            </a:r>
            <a:r>
              <a:rPr lang="ru-RU" sz="22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информирование при изменении, размещении, сохранении извещения </a:t>
            </a:r>
          </a:p>
          <a:p>
            <a:pPr algn="just">
              <a:buNone/>
            </a:pPr>
            <a:r>
              <a:rPr lang="ru-RU" sz="2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endParaRPr lang="en-US" sz="2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buNone/>
            </a:pP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Реализация </a:t>
            </a:r>
            <a:r>
              <a:rPr lang="ru-RU" sz="2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уведомлений пользователей </a:t>
            </a: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превышении </a:t>
            </a:r>
            <a:r>
              <a:rPr lang="ru-RU" sz="2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средневзвешенной </a:t>
            </a:r>
            <a:r>
              <a:rPr lang="ru-RU" sz="2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отпускной цены на этапе формирования извещения об осуществлении закупок</a:t>
            </a:r>
            <a:endParaRPr lang="ru-RU" sz="2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 algn="just"/>
            <a:endParaRPr lang="en-US" sz="2200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indent="-342900" algn="just"/>
            <a:r>
              <a:rPr lang="ru-RU" sz="22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реализовано </a:t>
            </a:r>
            <a:r>
              <a:rPr lang="ru-RU" sz="22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информирование пользователя о превышении средневзвешенной отпускной цены</a:t>
            </a:r>
            <a:endParaRPr lang="ru-RU" altLang="ru-RU" sz="2200" b="1" dirty="0" smtClean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indent="-74295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altLang="ru-RU" sz="2000" b="1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indent="-74295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altLang="ru-RU" sz="2000" b="1" dirty="0" smtClean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indent="-74295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altLang="ru-RU" sz="2000" b="1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indent="-742950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lang="ru-RU" altLang="ru-RU" sz="2000" b="1" dirty="0" smtClean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019EA-DD80-462F-8F51-E4070C57F146}" type="slidenum">
              <a:rPr lang="ru-RU" altLang="ru-RU" smtClean="0"/>
              <a:pPr/>
              <a:t>2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704286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014158" y="441591"/>
            <a:ext cx="8002438" cy="636712"/>
          </a:xfrm>
        </p:spPr>
        <p:txBody>
          <a:bodyPr/>
          <a:lstStyle/>
          <a:p>
            <a:pPr algn="r"/>
            <a:r>
              <a:rPr lang="ru-RU" sz="2400" b="1" dirty="0" smtClean="0">
                <a:solidFill>
                  <a:schemeClr val="accent5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Реализация уведомлений пользователей об изменениях позиций КТРУ</a:t>
            </a:r>
            <a:endParaRPr lang="ru-RU" sz="2400" b="1" dirty="0">
              <a:solidFill>
                <a:schemeClr val="accent5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C9C29C-D6A4-46C3-A68D-E3728B3DCEC7}" type="slidenum">
              <a:rPr lang="ru-RU" altLang="ru-RU" smtClean="0"/>
              <a:pPr/>
              <a:t>3</a:t>
            </a:fld>
            <a:endParaRPr lang="ru-RU" altLang="ru-RU"/>
          </a:p>
        </p:txBody>
      </p:sp>
      <p:sp>
        <p:nvSpPr>
          <p:cNvPr id="18" name="TextBox 17"/>
          <p:cNvSpPr txBox="1"/>
          <p:nvPr/>
        </p:nvSpPr>
        <p:spPr>
          <a:xfrm>
            <a:off x="4621752" y="4698590"/>
            <a:ext cx="3223685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ru-RU" sz="1100" dirty="0" smtClean="0"/>
          </a:p>
          <a:p>
            <a:pPr algn="ctr"/>
            <a:endParaRPr lang="ru-RU" sz="1100" dirty="0" smtClean="0"/>
          </a:p>
          <a:p>
            <a:pPr algn="ctr"/>
            <a:endParaRPr lang="ru-RU" sz="1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Закупка осуществляется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соответствии с информацией и характеристиками, указанными в ранее выбранной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версии позиции КТРУ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33" name="Прямая со стрелкой 32"/>
          <p:cNvCxnSpPr/>
          <p:nvPr/>
        </p:nvCxnSpPr>
        <p:spPr>
          <a:xfrm>
            <a:off x="6143737" y="3251996"/>
            <a:ext cx="1" cy="39629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Скругленный прямоугольник 44"/>
          <p:cNvSpPr/>
          <p:nvPr/>
        </p:nvSpPr>
        <p:spPr>
          <a:xfrm>
            <a:off x="4922520" y="3680674"/>
            <a:ext cx="2466975" cy="923925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sz="1400" b="1" dirty="0">
                <a:solidFill>
                  <a:schemeClr val="dk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Обновлена </a:t>
            </a:r>
            <a:r>
              <a:rPr lang="ru-RU" sz="1400" b="1" dirty="0" smtClean="0">
                <a:solidFill>
                  <a:schemeClr val="dk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позиция (конкретная)  </a:t>
            </a:r>
            <a:r>
              <a:rPr lang="ru-RU" sz="1400" b="1" dirty="0">
                <a:solidFill>
                  <a:schemeClr val="dk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КТРУ </a:t>
            </a:r>
          </a:p>
        </p:txBody>
      </p:sp>
      <p:sp>
        <p:nvSpPr>
          <p:cNvPr id="50" name="Скругленный прямоугольник 49"/>
          <p:cNvSpPr/>
          <p:nvPr/>
        </p:nvSpPr>
        <p:spPr>
          <a:xfrm>
            <a:off x="5191286" y="4694048"/>
            <a:ext cx="1952625" cy="361950"/>
          </a:xfrm>
          <a:prstGeom prst="roundRect">
            <a:avLst/>
          </a:prstGeom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ru-RU" sz="160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УВЕДОМЛЕНИЕ</a:t>
            </a:r>
            <a:endParaRPr lang="ru-RU" sz="1600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2" name="Скругленный прямоугольник 51"/>
          <p:cNvSpPr/>
          <p:nvPr/>
        </p:nvSpPr>
        <p:spPr>
          <a:xfrm>
            <a:off x="4843445" y="2504965"/>
            <a:ext cx="2648309" cy="72431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ru-RU" sz="1400" b="1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Информирование пользователя в </a:t>
            </a:r>
            <a:r>
              <a:rPr lang="ru-RU" sz="1400" b="1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Извещении об осуществлении закупок</a:t>
            </a:r>
            <a:endParaRPr lang="ru-RU" sz="1400" b="1" dirty="0">
              <a:solidFill>
                <a:schemeClr val="tx1"/>
              </a:solidFill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53" name="Скругленный прямоугольник 52"/>
          <p:cNvSpPr/>
          <p:nvPr/>
        </p:nvSpPr>
        <p:spPr>
          <a:xfrm>
            <a:off x="3253424" y="1383137"/>
            <a:ext cx="5567488" cy="774341"/>
          </a:xfrm>
          <a:prstGeom prst="roundRect">
            <a:avLst/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b="1">
                <a:solidFill>
                  <a:schemeClr val="accent5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КТРУ была обновлена позиция КТРУ</a:t>
            </a:r>
            <a:endParaRPr lang="ru-RU" b="1" dirty="0">
              <a:solidFill>
                <a:schemeClr val="accent5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351004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019EA-DD80-462F-8F51-E4070C57F146}" type="slidenum">
              <a:rPr lang="ru-RU" altLang="ru-RU" smtClean="0"/>
              <a:pPr/>
              <a:t>4</a:t>
            </a:fld>
            <a:endParaRPr lang="ru-RU" altLang="ru-RU"/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9470368" y="3450566"/>
            <a:ext cx="2606614" cy="1915064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ru-RU" sz="1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Информирование осуществляется, если товар является медицинским изделием, для которого в КТРУ установлена средневзвешенная отпускная цена</a:t>
            </a:r>
            <a:endParaRPr lang="ru-RU" sz="1100" dirty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2" name="Заголовок 1"/>
          <p:cNvSpPr txBox="1">
            <a:spLocks noGrp="1"/>
          </p:cNvSpPr>
          <p:nvPr>
            <p:ph type="title"/>
          </p:nvPr>
        </p:nvSpPr>
        <p:spPr>
          <a:xfrm>
            <a:off x="3994031" y="365126"/>
            <a:ext cx="8013940" cy="704549"/>
          </a:xfrm>
          <a:prstGeom prst="rect">
            <a:avLst/>
          </a:prstGeom>
        </p:spPr>
        <p:txBody>
          <a:bodyPr/>
          <a:lstStyle>
            <a:lvl1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 pitchFamily="34" charset="0"/>
              </a:defRPr>
            </a:lvl2pPr>
            <a:lvl3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 pitchFamily="34" charset="0"/>
              </a:defRPr>
            </a:lvl3pPr>
            <a:lvl4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 pitchFamily="34" charset="0"/>
              </a:defRPr>
            </a:lvl4pPr>
            <a:lvl5pPr algn="l" rtl="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 pitchFamily="34" charset="0"/>
              </a:defRPr>
            </a:lvl5pPr>
            <a:lvl6pPr marL="4572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 pitchFamily="34" charset="0"/>
              </a:defRPr>
            </a:lvl6pPr>
            <a:lvl7pPr marL="9144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 pitchFamily="34" charset="0"/>
              </a:defRPr>
            </a:lvl7pPr>
            <a:lvl8pPr marL="13716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 pitchFamily="34" charset="0"/>
              </a:defRPr>
            </a:lvl8pPr>
            <a:lvl9pPr marL="1828800" algn="l" rtl="0" fontAlgn="base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 Light" pitchFamily="34" charset="0"/>
              </a:defRPr>
            </a:lvl9pPr>
          </a:lstStyle>
          <a:p>
            <a:pPr algn="r"/>
            <a:r>
              <a:rPr lang="ru-RU" sz="2400" b="1" dirty="0" smtClean="0">
                <a:solidFill>
                  <a:schemeClr val="accent5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Реализация уведомлений пользователей о превышении средневзвешенной отпускной цены</a:t>
            </a:r>
            <a:endParaRPr lang="ru-RU" sz="2400" b="1" dirty="0">
              <a:solidFill>
                <a:schemeClr val="accent5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3" name="Рисунок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92699" y="2070750"/>
            <a:ext cx="8186495" cy="3141330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  <p:sp>
        <p:nvSpPr>
          <p:cNvPr id="10" name="TextBox 9"/>
          <p:cNvSpPr txBox="1"/>
          <p:nvPr/>
        </p:nvSpPr>
        <p:spPr>
          <a:xfrm>
            <a:off x="3303917" y="4166558"/>
            <a:ext cx="5306682" cy="5924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650" dirty="0">
                <a:solidFill>
                  <a:srgbClr val="0070C0"/>
                </a:solidFill>
                <a:latin typeface="Arial Narrow" panose="020B0606020202030204" pitchFamily="34" charset="0"/>
                <a:cs typeface="Arial" panose="020B0604020202020204" pitchFamily="34" charset="0"/>
              </a:rPr>
              <a:t>В соответствии с постановлением Правительства Российской Федерации № 1517 от 30.12.2015 на данный вид медицинского изделия установлена средневзвешенная отпускная цена в размере 23516.83 </a:t>
            </a:r>
            <a:r>
              <a:rPr lang="ru-RU" sz="650" dirty="0" smtClean="0">
                <a:solidFill>
                  <a:srgbClr val="0070C0"/>
                </a:solidFill>
                <a:latin typeface="Arial Narrow" panose="020B0606020202030204" pitchFamily="34" charset="0"/>
                <a:cs typeface="Arial" panose="020B0604020202020204" pitchFamily="34" charset="0"/>
              </a:rPr>
              <a:t>рублей.</a:t>
            </a:r>
            <a:r>
              <a:rPr lang="en-US" sz="650" dirty="0" smtClean="0">
                <a:solidFill>
                  <a:srgbClr val="0070C0"/>
                </a:solidFill>
                <a:latin typeface="Arial Narrow" panose="020B0606020202030204" pitchFamily="34" charset="0"/>
                <a:cs typeface="Arial" panose="020B0604020202020204" pitchFamily="34" charset="0"/>
              </a:rPr>
              <a:t> </a:t>
            </a:r>
            <a:endParaRPr lang="ru-RU" sz="650" dirty="0" smtClean="0">
              <a:solidFill>
                <a:srgbClr val="0070C0"/>
              </a:solidFill>
              <a:latin typeface="Arial Narrow" panose="020B0606020202030204" pitchFamily="34" charset="0"/>
              <a:cs typeface="Arial" panose="020B0604020202020204" pitchFamily="34" charset="0"/>
            </a:endParaRPr>
          </a:p>
          <a:p>
            <a:pPr algn="just"/>
            <a:r>
              <a:rPr lang="ru-RU" sz="650" dirty="0" smtClean="0">
                <a:solidFill>
                  <a:srgbClr val="0070C0"/>
                </a:solidFill>
                <a:latin typeface="Arial Narrow" panose="020B0606020202030204" pitchFamily="34" charset="0"/>
                <a:cs typeface="Arial" panose="020B0604020202020204" pitchFamily="34" charset="0"/>
              </a:rPr>
              <a:t>В </a:t>
            </a:r>
            <a:r>
              <a:rPr lang="ru-RU" sz="650" dirty="0">
                <a:solidFill>
                  <a:srgbClr val="0070C0"/>
                </a:solidFill>
                <a:latin typeface="Arial Narrow" panose="020B0606020202030204" pitchFamily="34" charset="0"/>
                <a:cs typeface="Arial" panose="020B0604020202020204" pitchFamily="34" charset="0"/>
              </a:rPr>
              <a:t>соответствии  с п. 5 указанного постановления  начальная максимальная цена контракта не должна превышать средневзвешенную отпускную цену на медицинское изделие по виду согласно номенклатурной классификации медицинских изделий с учетом установленных предельных размеров оптовых надбавок и налога на добавленную стоимость (для медицинских изделий, облагаемых налогом на добавленную стоимость).</a:t>
            </a:r>
            <a:endParaRPr lang="ru-RU" sz="650" dirty="0" smtClean="0">
              <a:solidFill>
                <a:srgbClr val="0070C0"/>
              </a:solidFill>
              <a:latin typeface="Arial Narrow" panose="020B0606020202030204" pitchFamily="34" charset="0"/>
              <a:cs typeface="Arial" panose="020B0604020202020204" pitchFamily="34" charset="0"/>
            </a:endParaRPr>
          </a:p>
        </p:txBody>
      </p:sp>
      <p:sp>
        <p:nvSpPr>
          <p:cNvPr id="11" name="Стрелка вниз 10"/>
          <p:cNvSpPr/>
          <p:nvPr/>
        </p:nvSpPr>
        <p:spPr>
          <a:xfrm rot="5400000">
            <a:off x="8635174" y="4100484"/>
            <a:ext cx="810618" cy="724619"/>
          </a:xfrm>
          <a:prstGeom prst="downArrow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631362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851505"/>
            <a:ext cx="10515600" cy="4351338"/>
          </a:xfrm>
        </p:spPr>
        <p:txBody>
          <a:bodyPr/>
          <a:lstStyle/>
          <a:p>
            <a:pPr marL="3657600" lvl="8" indent="0" algn="ctr">
              <a:buNone/>
            </a:pPr>
            <a:endParaRPr lang="ru-RU" dirty="0" smtClean="0"/>
          </a:p>
          <a:p>
            <a:pPr algn="ctr">
              <a:lnSpc>
                <a:spcPct val="100000"/>
              </a:lnSpc>
              <a:spcBef>
                <a:spcPct val="0"/>
              </a:spcBef>
              <a:buNone/>
            </a:pPr>
            <a:endParaRPr lang="ru-RU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00000"/>
              </a:lnSpc>
              <a:spcBef>
                <a:spcPct val="0"/>
              </a:spcBef>
              <a:buNone/>
            </a:pPr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Доработки 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применения </a:t>
            </a:r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КТРУ 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версию 9.3 </a:t>
            </a:r>
            <a:endParaRPr lang="ru-RU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endParaRPr lang="ru-RU" b="1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b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Спасибо 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внимание!</a:t>
            </a: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019EA-DD80-462F-8F51-E4070C57F146}" type="slidenum">
              <a:rPr lang="ru-RU" altLang="ru-RU" smtClean="0"/>
              <a:pPr/>
              <a:t>5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5397898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fad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noFill/>
        <a:ln w="28575">
          <a:solidFill>
            <a:srgbClr val="FF0000"/>
          </a:solidFill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Документ" ma:contentTypeID="0x0101003C3DE289E0B07E4CAF4A96B49F7C6350" ma:contentTypeVersion="1" ma:contentTypeDescription="Создание документа." ma:contentTypeScope="" ma:versionID="c1894b5f6fe632a0ad8e0815cd22b2be">
  <xsd:schema xmlns:xsd="http://www.w3.org/2001/XMLSchema" xmlns:xs="http://www.w3.org/2001/XMLSchema" xmlns:p="http://schemas.microsoft.com/office/2006/metadata/properties" xmlns:ns2="7537c641-c2f6-4429-8fa5-a30af002136b" targetNamespace="http://schemas.microsoft.com/office/2006/metadata/properties" ma:root="true" ma:fieldsID="fd2623dbc030af43c3e36719e0abaae8" ns2:_="">
    <xsd:import namespace="7537c641-c2f6-4429-8fa5-a30af002136b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537c641-c2f6-4429-8fa5-a30af002136b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Общий доступ с использованием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Тип контента"/>
        <xsd:element ref="dc:title" minOccurs="0" maxOccurs="1" ma:index="4" ma:displayName="Название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8D1807ED-ECFA-40B6-9411-43DFFE48029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1673C973-8B25-4247-A762-E63A4A6E0D5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537c641-c2f6-4429-8fa5-a30af002136b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FCBF2E6C-D1B0-435B-AF49-16BBF5618796}">
  <ds:schemaRefs>
    <ds:schemaRef ds:uri="http://purl.org/dc/terms/"/>
    <ds:schemaRef ds:uri="http://purl.org/dc/dcmitype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7537c641-c2f6-4429-8fa5-a30af002136b"/>
    <ds:schemaRef ds:uri="http://schemas.openxmlformats.org/package/2006/metadata/core-properties"/>
    <ds:schemaRef ds:uri="http://www.w3.org/XML/1998/namespace"/>
    <ds:schemaRef ds:uri="http://purl.org/dc/elements/1.1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4435</TotalTime>
  <Words>211</Words>
  <Application>Microsoft Office PowerPoint</Application>
  <PresentationFormat>Произвольный</PresentationFormat>
  <Paragraphs>39</Paragraphs>
  <Slides>5</Slides>
  <Notes>3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1_Тема Office</vt:lpstr>
      <vt:lpstr>Презентация PowerPoint</vt:lpstr>
      <vt:lpstr>Презентация PowerPoint</vt:lpstr>
      <vt:lpstr>Реализация уведомлений пользователей об изменениях позиций КТРУ</vt:lpstr>
      <vt:lpstr>Реализация уведомлений пользователей о превышении средневзвешенной отпускной цены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Smirnov Mikhail</dc:creator>
  <cp:lastModifiedBy>Pavel Chepurnov</cp:lastModifiedBy>
  <cp:revision>189</cp:revision>
  <dcterms:created xsi:type="dcterms:W3CDTF">2016-11-22T12:13:28Z</dcterms:created>
  <dcterms:modified xsi:type="dcterms:W3CDTF">2019-09-24T06:47:36Z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dlc_DocIdItemGuid">
    <vt:lpwstr>84c210bc-b45d-43c6-b4a4-3a965062a499</vt:lpwstr>
  </property>
  <property fmtid="{D5CDD505-2E9C-101B-9397-08002B2CF9AE}" pid="3" name="ContentTypeId">
    <vt:lpwstr>0x0101003C3DE289E0B07E4CAF4A96B49F7C6350</vt:lpwstr>
  </property>
</Properties>
</file>

<file path=docProps/thumbnail.jpeg>
</file>